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bookmarkIdSeed="2">
  <p:sldMasterIdLst>
    <p:sldMasterId id="2147483648" r:id="rId4"/>
    <p:sldMasterId id="2147483656" r:id="rId5"/>
  </p:sldMasterIdLst>
  <p:notesMasterIdLst>
    <p:notesMasterId r:id="rId43"/>
  </p:notesMasterIdLst>
  <p:sldIdLst>
    <p:sldId id="257" r:id="rId6"/>
    <p:sldId id="266" r:id="rId7"/>
    <p:sldId id="487" r:id="rId8"/>
    <p:sldId id="488" r:id="rId9"/>
    <p:sldId id="489" r:id="rId10"/>
    <p:sldId id="490" r:id="rId11"/>
    <p:sldId id="492" r:id="rId12"/>
    <p:sldId id="496" r:id="rId13"/>
    <p:sldId id="515" r:id="rId14"/>
    <p:sldId id="497" r:id="rId15"/>
    <p:sldId id="498" r:id="rId16"/>
    <p:sldId id="499" r:id="rId17"/>
    <p:sldId id="500" r:id="rId18"/>
    <p:sldId id="501" r:id="rId19"/>
    <p:sldId id="502" r:id="rId20"/>
    <p:sldId id="494" r:id="rId21"/>
    <p:sldId id="504" r:id="rId22"/>
    <p:sldId id="506" r:id="rId23"/>
    <p:sldId id="447" r:id="rId24"/>
    <p:sldId id="516" r:id="rId25"/>
    <p:sldId id="457" r:id="rId26"/>
    <p:sldId id="508" r:id="rId27"/>
    <p:sldId id="509" r:id="rId28"/>
    <p:sldId id="507" r:id="rId29"/>
    <p:sldId id="449" r:id="rId30"/>
    <p:sldId id="512" r:id="rId31"/>
    <p:sldId id="513" r:id="rId32"/>
    <p:sldId id="514" r:id="rId33"/>
    <p:sldId id="511" r:id="rId34"/>
    <p:sldId id="520" r:id="rId35"/>
    <p:sldId id="518" r:id="rId36"/>
    <p:sldId id="521" r:id="rId37"/>
    <p:sldId id="519" r:id="rId38"/>
    <p:sldId id="522" r:id="rId39"/>
    <p:sldId id="523" r:id="rId40"/>
    <p:sldId id="395" r:id="rId41"/>
    <p:sldId id="258" r:id="rId42"/>
  </p:sldIdLst>
  <p:sldSz cx="12192000" cy="6858000"/>
  <p:notesSz cx="6858000" cy="9144000"/>
  <p:embeddedFontLst>
    <p:embeddedFont>
      <p:font typeface="Calibri" panose="020F0502020204030204" pitchFamily="34" charset="0"/>
      <p:regular r:id="rId44"/>
      <p:bold r:id="rId45"/>
      <p:italic r:id="rId46"/>
      <p:boldItalic r:id="rId47"/>
    </p:embeddedFont>
    <p:embeddedFont>
      <p:font typeface="Calibri Light" panose="020F0302020204030204" pitchFamily="34" charset="0"/>
      <p:regular r:id="rId48"/>
      <p:italic r:id="rId49"/>
    </p:embeddedFont>
    <p:embeddedFont>
      <p:font typeface="Consolas" panose="020B0609020204030204" pitchFamily="49" charset="0"/>
      <p:regular r:id="rId50"/>
      <p:bold r:id="rId51"/>
      <p:italic r:id="rId52"/>
      <p:boldItalic r:id="rId53"/>
    </p:embeddedFont>
    <p:embeddedFont>
      <p:font typeface="Open Sans" panose="020B0606030504020204" pitchFamily="34" charset="0"/>
      <p:regular r:id="rId54"/>
      <p:bold r:id="rId55"/>
      <p:italic r:id="rId56"/>
      <p:boldItalic r:id="rId57"/>
    </p:embeddedFont>
    <p:embeddedFont>
      <p:font typeface="Proxima Nova Black" panose="02000506030000020004" pitchFamily="2" charset="0"/>
      <p:bold r:id="rId58"/>
    </p:embeddedFont>
    <p:embeddedFont>
      <p:font typeface="Segoe UI" panose="020B0502040204020203" pitchFamily="34" charset="0"/>
      <p:regular r:id="rId59"/>
      <p:bold r:id="rId60"/>
      <p:italic r:id="rId61"/>
      <p:boldItalic r:id="rId62"/>
    </p:embeddedFont>
    <p:embeddedFont>
      <p:font typeface="Tahoma" panose="020B0604030504040204" pitchFamily="34" charset="0"/>
      <p:regular r:id="rId63"/>
      <p:bold r:id="rId6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34" autoAdjust="0"/>
    <p:restoredTop sz="87771" autoAdjust="0"/>
  </p:normalViewPr>
  <p:slideViewPr>
    <p:cSldViewPr snapToGrid="0">
      <p:cViewPr varScale="1">
        <p:scale>
          <a:sx n="70" d="100"/>
          <a:sy n="70" d="100"/>
        </p:scale>
        <p:origin x="412" y="5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font" Target="fonts/font20.fntdata"/><Relationship Id="rId68"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viewProps" Target="viewProps.xml"/><Relationship Id="rId5" Type="http://schemas.openxmlformats.org/officeDocument/2006/relationships/slideMaster" Target="slideMasters/slideMaster2.xml"/><Relationship Id="rId61" Type="http://schemas.openxmlformats.org/officeDocument/2006/relationships/font" Target="fonts/font18.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8" Type="http://schemas.openxmlformats.org/officeDocument/2006/relationships/slide" Target="slides/slide3.xml"/><Relationship Id="rId51" Type="http://schemas.openxmlformats.org/officeDocument/2006/relationships/font" Target="fonts/font8.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11.fntdata"/><Relationship Id="rId62" Type="http://schemas.openxmlformats.org/officeDocument/2006/relationships/font" Target="fonts/font19.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media/image2.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6125E-AF8E-4209-A6F0-DC592132C45A}" type="datetimeFigureOut">
              <a:rPr lang="en-US" smtClean="0"/>
              <a:t>6/21/2020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38974-CCD2-4903-937A-4C4E57030FE8}" type="slidenum">
              <a:rPr lang="en-US" smtClean="0"/>
              <a:t>‹#›</a:t>
            </a:fld>
            <a:endParaRPr lang="en-US"/>
          </a:p>
        </p:txBody>
      </p:sp>
    </p:spTree>
    <p:extLst>
      <p:ext uri="{BB962C8B-B14F-4D97-AF65-F5344CB8AC3E}">
        <p14:creationId xmlns:p14="http://schemas.microsoft.com/office/powerpoint/2010/main" val="2674834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70F38974-CCD2-4903-937A-4C4E57030FE8}" type="slidenum">
              <a:rPr lang="en-US" smtClean="0"/>
              <a:t>1</a:t>
            </a:fld>
            <a:endParaRPr lang="en-US"/>
          </a:p>
        </p:txBody>
      </p:sp>
    </p:spTree>
    <p:extLst>
      <p:ext uri="{BB962C8B-B14F-4D97-AF65-F5344CB8AC3E}">
        <p14:creationId xmlns:p14="http://schemas.microsoft.com/office/powerpoint/2010/main" val="3857739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baseline="0" dirty="0"/>
          </a:p>
        </p:txBody>
      </p:sp>
    </p:spTree>
    <p:extLst>
      <p:ext uri="{BB962C8B-B14F-4D97-AF65-F5344CB8AC3E}">
        <p14:creationId xmlns:p14="http://schemas.microsoft.com/office/powerpoint/2010/main" val="3647990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228600" indent="-228600" eaLnBrk="1" hangingPunct="1">
              <a:spcBef>
                <a:spcPct val="0"/>
              </a:spcBef>
              <a:buAutoNum type="arabicParen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r>
              <a:rPr lang="uk-UA" dirty="0"/>
              <a:t>Загалом існує більше 10 типів вузлів,</a:t>
            </a:r>
            <a:r>
              <a:rPr lang="uk-UA" baseline="0" dirty="0"/>
              <a:t> але ми будемо працювати лише з деякими з них.</a:t>
            </a:r>
          </a:p>
        </p:txBody>
      </p:sp>
    </p:spTree>
    <p:extLst>
      <p:ext uri="{BB962C8B-B14F-4D97-AF65-F5344CB8AC3E}">
        <p14:creationId xmlns:p14="http://schemas.microsoft.com/office/powerpoint/2010/main" val="364799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64799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478058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062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4088606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635043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One Column Layout (w/ bullets)">
    <p:spTree>
      <p:nvGrpSpPr>
        <p:cNvPr id="1" name=""/>
        <p:cNvGrpSpPr/>
        <p:nvPr/>
      </p:nvGrpSpPr>
      <p:grpSpPr>
        <a:xfrm>
          <a:off x="0" y="0"/>
          <a:ext cx="0" cy="0"/>
          <a:chOff x="0" y="0"/>
          <a:chExt cx="0" cy="0"/>
        </a:xfrm>
      </p:grpSpPr>
      <p:sp>
        <p:nvSpPr>
          <p:cNvPr id="5" name="Text Placeholder 2"/>
          <p:cNvSpPr>
            <a:spLocks noGrp="1"/>
          </p:cNvSpPr>
          <p:nvPr>
            <p:ph idx="1"/>
          </p:nvPr>
        </p:nvSpPr>
        <p:spPr>
          <a:xfrm>
            <a:off x="307200" y="1447801"/>
            <a:ext cx="10972800" cy="4525963"/>
          </a:xfrm>
          <a:prstGeom prst="rect">
            <a:avLst/>
          </a:prstGeom>
        </p:spPr>
        <p:txBody>
          <a:bodyPr rtlCol="0">
            <a:normAutofit/>
          </a:bodyPr>
          <a:lstStyle>
            <a:lvl1pPr marL="266700" indent="-266700">
              <a:defRPr baseline="0">
                <a:latin typeface="Segoe UI" pitchFamily="34" charset="0"/>
                <a:ea typeface="Segoe UI" pitchFamily="34" charset="0"/>
                <a:cs typeface="Segoe UI" pitchFamily="34" charset="0"/>
              </a:defRPr>
            </a:lvl1pPr>
            <a:lvl2pPr>
              <a:buClr>
                <a:schemeClr val="tx1">
                  <a:lumMod val="65000"/>
                  <a:lumOff val="35000"/>
                </a:schemeClr>
              </a:buClr>
              <a:defRPr>
                <a:solidFill>
                  <a:schemeClr val="tx1">
                    <a:lumMod val="85000"/>
                    <a:lumOff val="15000"/>
                  </a:schemeClr>
                </a:solidFill>
                <a:latin typeface="Segoe UI" pitchFamily="34" charset="0"/>
                <a:ea typeface="Segoe UI" pitchFamily="34" charset="0"/>
                <a:cs typeface="Segoe UI" pitchFamily="34" charset="0"/>
              </a:defRPr>
            </a:lvl2pPr>
            <a:lvl3pPr marL="971550" indent="-171450">
              <a:buClr>
                <a:schemeClr val="tx1">
                  <a:lumMod val="65000"/>
                  <a:lumOff val="35000"/>
                </a:schemeClr>
              </a:buClr>
              <a:buFont typeface="Arial" panose="020B0604020202020204" pitchFamily="34" charset="0"/>
              <a:buChar char="•"/>
              <a:defRPr>
                <a:solidFill>
                  <a:schemeClr val="tx1">
                    <a:lumMod val="65000"/>
                    <a:lumOff val="35000"/>
                  </a:schemeClr>
                </a:solidFill>
                <a:latin typeface="Segoe UI" pitchFamily="34" charset="0"/>
                <a:ea typeface="Segoe UI" pitchFamily="34" charset="0"/>
                <a:cs typeface="Segoe UI" pitchFamily="34" charset="0"/>
              </a:defRPr>
            </a:lvl3pPr>
            <a:lvl4pPr>
              <a:buClr>
                <a:srgbClr val="017EB8"/>
              </a:buClr>
              <a:defRPr>
                <a:solidFill>
                  <a:schemeClr val="tx1">
                    <a:lumMod val="65000"/>
                    <a:lumOff val="35000"/>
                  </a:schemeClr>
                </a:solidFill>
                <a:latin typeface="Segoe UI" pitchFamily="34" charset="0"/>
                <a:ea typeface="Segoe UI" pitchFamily="34" charset="0"/>
                <a:cs typeface="Segoe UI" pitchFamily="34" charset="0"/>
              </a:defRPr>
            </a:lvl4pPr>
            <a:lvl5pPr>
              <a:buClr>
                <a:schemeClr val="tx1">
                  <a:lumMod val="50000"/>
                  <a:lumOff val="50000"/>
                </a:schemeClr>
              </a:buCl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itle 3"/>
          <p:cNvSpPr>
            <a:spLocks noGrp="1"/>
          </p:cNvSpPr>
          <p:nvPr>
            <p:ph type="title"/>
          </p:nvPr>
        </p:nvSpPr>
        <p:spPr>
          <a:xfrm>
            <a:off x="307200" y="0"/>
            <a:ext cx="10972800" cy="914400"/>
          </a:xfrm>
        </p:spPr>
        <p:txBody>
          <a:bodyPr/>
          <a:lstStyle>
            <a:lvl1pPr algn="l">
              <a:defRPr baseline="0">
                <a:solidFill>
                  <a:srgbClr val="017EB8"/>
                </a:solidFill>
                <a:latin typeface="Segoe UI" panose="020B0502040204020203" pitchFamily="34" charset="0"/>
                <a:ea typeface="Segoe UI" panose="020B0502040204020203" pitchFamily="34" charset="0"/>
                <a:cs typeface="Segoe UI" panose="020B0502040204020203" pitchFamily="34" charset="0"/>
              </a:defRPr>
            </a:lvl1pPr>
          </a:lstStyle>
          <a:p>
            <a:r>
              <a:rPr lang="en-US" dirty="0"/>
              <a:t>Click to edit Master title style</a:t>
            </a:r>
            <a:endParaRPr lang="uk-UA" dirty="0"/>
          </a:p>
        </p:txBody>
      </p:sp>
      <p:sp>
        <p:nvSpPr>
          <p:cNvPr id="4" name="Slide Number Placeholder 5">
            <a:extLst>
              <a:ext uri="{FF2B5EF4-FFF2-40B4-BE49-F238E27FC236}">
                <a16:creationId xmlns:a16="http://schemas.microsoft.com/office/drawing/2014/main" id="{DAD26DAE-CEB6-4838-B348-3780174E865E}"/>
              </a:ext>
            </a:extLst>
          </p:cNvPr>
          <p:cNvSpPr>
            <a:spLocks noGrp="1"/>
          </p:cNvSpPr>
          <p:nvPr>
            <p:ph type="sldNum" sz="quarter" idx="10"/>
          </p:nvPr>
        </p:nvSpPr>
        <p:spPr>
          <a:xfrm>
            <a:off x="9072033" y="6443663"/>
            <a:ext cx="2844800" cy="360362"/>
          </a:xfrm>
          <a:prstGeom prst="rect">
            <a:avLst/>
          </a:prstGeom>
        </p:spPr>
        <p:txBody>
          <a:bodyPr vert="horz" lIns="91440" tIns="45720" rIns="91440" bIns="45720" rtlCol="0" anchor="ctr"/>
          <a:lstStyle>
            <a:lvl1pPr algn="r">
              <a:defRPr sz="1200" b="0">
                <a:solidFill>
                  <a:schemeClr val="bg1"/>
                </a:solidFill>
                <a:latin typeface="Segoe UI" panose="020B0502040204020203" pitchFamily="34" charset="0"/>
                <a:ea typeface="Segoe UI" panose="020B0502040204020203" pitchFamily="34" charset="0"/>
                <a:cs typeface="Segoe UI" panose="020B0502040204020203" pitchFamily="34" charset="0"/>
              </a:defRPr>
            </a:lvl1pPr>
          </a:lstStyle>
          <a:p>
            <a:pPr>
              <a:defRPr/>
            </a:pPr>
            <a:fld id="{44499426-F32C-49EE-8436-0AA6AF0E293D}" type="slidenum">
              <a:rPr lang="uk-UA"/>
              <a:pPr>
                <a:defRPr/>
              </a:pPr>
              <a:t>‹#›</a:t>
            </a:fld>
            <a:endParaRPr lang="uk-UA"/>
          </a:p>
        </p:txBody>
      </p:sp>
    </p:spTree>
    <p:extLst>
      <p:ext uri="{BB962C8B-B14F-4D97-AF65-F5344CB8AC3E}">
        <p14:creationId xmlns:p14="http://schemas.microsoft.com/office/powerpoint/2010/main" val="33706088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914400"/>
            <a:ext cx="11582400" cy="609600"/>
          </a:xfrm>
        </p:spPr>
        <p:txBody>
          <a:bodyPr/>
          <a:lstStyle/>
          <a:p>
            <a:r>
              <a:rPr lang="en-US"/>
              <a:t>Click to edit Master title style</a:t>
            </a:r>
            <a:endParaRPr lang="uk-UA"/>
          </a:p>
        </p:txBody>
      </p:sp>
      <p:sp>
        <p:nvSpPr>
          <p:cNvPr id="3" name="Table Placeholder 2"/>
          <p:cNvSpPr>
            <a:spLocks noGrp="1"/>
          </p:cNvSpPr>
          <p:nvPr>
            <p:ph type="tbl" idx="1"/>
          </p:nvPr>
        </p:nvSpPr>
        <p:spPr>
          <a:xfrm>
            <a:off x="304800" y="1828800"/>
            <a:ext cx="11582400" cy="4724400"/>
          </a:xfrm>
        </p:spPr>
        <p:txBody>
          <a:bodyPr/>
          <a:lstStyle/>
          <a:p>
            <a:pPr lvl="0"/>
            <a:endParaRPr lang="uk-UA" noProof="0"/>
          </a:p>
        </p:txBody>
      </p:sp>
    </p:spTree>
    <p:extLst>
      <p:ext uri="{BB962C8B-B14F-4D97-AF65-F5344CB8AC3E}">
        <p14:creationId xmlns:p14="http://schemas.microsoft.com/office/powerpoint/2010/main" val="3164809040"/>
      </p:ext>
    </p:extLst>
  </p:cSld>
  <p:clrMapOvr>
    <a:masterClrMapping/>
  </p:clrMapOvr>
  <p:transition advTm="5000"/>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uk-U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Tree>
    <p:extLst>
      <p:ext uri="{BB962C8B-B14F-4D97-AF65-F5344CB8AC3E}">
        <p14:creationId xmlns:p14="http://schemas.microsoft.com/office/powerpoint/2010/main" val="3455441498"/>
      </p:ext>
    </p:extLst>
  </p:cSld>
  <p:clrMapOvr>
    <a:masterClrMapping/>
  </p:clrMapOvr>
  <p:transition advTm="500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image" Target="../media/image3.emf"/><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theme" Target="../theme/theme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8"/>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89" r:id="rId15"/>
    <p:sldLayoutId id="214748369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0" r:id="rId15"/>
    <p:sldLayoutId id="2147483692" r:id="rId16"/>
    <p:sldLayoutId id="2147483693" r:id="rId17"/>
    <p:sldLayoutId id="2147483694" r:id="rId18"/>
    <p:sldLayoutId id="2147483695"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1.xml"/></Relationships>
</file>

<file path=ppt/slides/_rels/slide36.xml.rels><?xml version="1.0" encoding="UTF-8" standalone="yes"?>
<Relationships xmlns="http://schemas.openxmlformats.org/package/2006/relationships"><Relationship Id="rId3" Type="http://schemas.openxmlformats.org/officeDocument/2006/relationships/hyperlink" Target="http://learn.javascript.ru/document" TargetMode="External"/><Relationship Id="rId2" Type="http://schemas.openxmlformats.org/officeDocument/2006/relationships/hyperlink" Target="https://www.w3schools.com/js/js_htmldom.asp" TargetMode="External"/><Relationship Id="rId1" Type="http://schemas.openxmlformats.org/officeDocument/2006/relationships/slideLayout" Target="../slideLayouts/slideLayout31.xml"/><Relationship Id="rId5" Type="http://schemas.openxmlformats.org/officeDocument/2006/relationships/hyperlink" Target="https://www.tutorialrepublic.com/javascript-tutorial/javascript-dom-nodes.php" TargetMode="External"/><Relationship Id="rId4" Type="http://schemas.openxmlformats.org/officeDocument/2006/relationships/hyperlink" Target="https://metanit.com/web/javascript/8.1.php"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85561"/>
            <a:ext cx="12182475" cy="6683071"/>
          </a:xfrm>
        </p:spPr>
        <p:txBody>
          <a:bodyPr/>
          <a:lstStyle/>
          <a:p>
            <a:br>
              <a:rPr lang="en-US" dirty="0"/>
            </a:br>
            <a:r>
              <a:rPr lang="en-US" dirty="0"/>
              <a:t>DOM</a:t>
            </a:r>
            <a:endParaRPr lang="en-US" dirty="0">
              <a:solidFill>
                <a:srgbClr val="FF0000"/>
              </a:solidFill>
            </a:endParaRPr>
          </a:p>
        </p:txBody>
      </p:sp>
      <p:sp>
        <p:nvSpPr>
          <p:cNvPr id="3" name="Text Placeholder 2"/>
          <p:cNvSpPr>
            <a:spLocks noGrp="1"/>
          </p:cNvSpPr>
          <p:nvPr>
            <p:ph type="body" sz="quarter" idx="10"/>
          </p:nvPr>
        </p:nvSpPr>
        <p:spPr>
          <a:xfrm>
            <a:off x="579475" y="5946923"/>
            <a:ext cx="3467100" cy="730324"/>
          </a:xfrm>
        </p:spPr>
        <p:txBody>
          <a:bodyPr/>
          <a:lstStyle/>
          <a:p>
            <a:r>
              <a:rPr lang="en-US" dirty="0" err="1"/>
              <a:t>Ivaniuk</a:t>
            </a:r>
            <a:r>
              <a:rPr lang="en-US" dirty="0"/>
              <a:t> </a:t>
            </a:r>
            <a:r>
              <a:rPr lang="en-US" dirty="0" err="1"/>
              <a:t>Oleh</a:t>
            </a:r>
            <a:endParaRPr lang="en-US" dirty="0"/>
          </a:p>
          <a:p>
            <a:r>
              <a:rPr lang="en-US" dirty="0"/>
              <a:t>11.2019</a:t>
            </a:r>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r>
              <a:rPr lang="en-US" sz="2400" dirty="0"/>
              <a:t>The </a:t>
            </a:r>
            <a:r>
              <a:rPr lang="en-US" sz="2400" b="1" dirty="0">
                <a:solidFill>
                  <a:srgbClr val="7030A0"/>
                </a:solidFill>
              </a:rPr>
              <a:t>document object</a:t>
            </a:r>
            <a:r>
              <a:rPr lang="en-US" sz="2400" dirty="0"/>
              <a:t> is the main "entry point" in the DOM. From it we can access any node.</a:t>
            </a:r>
            <a:endParaRPr lang="ru-RU" sz="2400" dirty="0"/>
          </a:p>
          <a:p>
            <a:r>
              <a:rPr lang="en-US" sz="2400" dirty="0"/>
              <a:t>document allows you to </a:t>
            </a:r>
            <a:r>
              <a:rPr lang="en-US" sz="2400" b="1" dirty="0">
                <a:solidFill>
                  <a:srgbClr val="7030A0"/>
                </a:solidFill>
              </a:rPr>
              <a:t>access</a:t>
            </a:r>
            <a:r>
              <a:rPr lang="en-US" sz="2400" dirty="0"/>
              <a:t> frequently used </a:t>
            </a:r>
            <a:r>
              <a:rPr lang="en-US" sz="2400" b="1" dirty="0">
                <a:solidFill>
                  <a:srgbClr val="7030A0"/>
                </a:solidFill>
              </a:rPr>
              <a:t>elements</a:t>
            </a:r>
            <a:r>
              <a:rPr lang="en-US" sz="2400" dirty="0"/>
              <a:t> of a web page through the </a:t>
            </a:r>
            <a:r>
              <a:rPr lang="en-US" sz="2400" b="1" dirty="0">
                <a:solidFill>
                  <a:srgbClr val="7030A0"/>
                </a:solidFill>
              </a:rPr>
              <a:t>properties</a:t>
            </a:r>
            <a:r>
              <a:rPr lang="en-US" sz="2400" dirty="0"/>
              <a:t>:</a:t>
            </a:r>
            <a:endParaRPr lang="ru-RU" sz="2400" dirty="0"/>
          </a:p>
          <a:p>
            <a:pPr marL="342900" indent="-342900">
              <a:buClrTx/>
              <a:buFont typeface="Arial" pitchFamily="34" charset="0"/>
              <a:buChar char="•"/>
            </a:pPr>
            <a:r>
              <a:rPr lang="ru-RU" sz="2400" b="1" dirty="0" err="1">
                <a:solidFill>
                  <a:srgbClr val="7030A0"/>
                </a:solidFill>
              </a:rPr>
              <a:t>document.documentElement</a:t>
            </a:r>
            <a:r>
              <a:rPr lang="ru-RU" sz="2400" dirty="0"/>
              <a:t>: </a:t>
            </a:r>
            <a:r>
              <a:rPr lang="en-US" sz="2400" dirty="0"/>
              <a:t>provides access to the root &lt;html&gt; element</a:t>
            </a:r>
            <a:endParaRPr lang="ru-RU" sz="2400" dirty="0"/>
          </a:p>
          <a:p>
            <a:pPr marL="342900" indent="-342900">
              <a:buClrTx/>
              <a:buFont typeface="Arial" pitchFamily="34" charset="0"/>
              <a:buChar char="•"/>
            </a:pPr>
            <a:r>
              <a:rPr lang="ru-RU" sz="2400" b="1" dirty="0" err="1">
                <a:solidFill>
                  <a:srgbClr val="7030A0"/>
                </a:solidFill>
              </a:rPr>
              <a:t>document.body</a:t>
            </a:r>
            <a:r>
              <a:rPr lang="ru-RU" sz="2400" dirty="0"/>
              <a:t>: </a:t>
            </a:r>
            <a:r>
              <a:rPr lang="en-US" sz="2400" dirty="0"/>
              <a:t>provides access to the &lt;body&gt; element in a web page</a:t>
            </a:r>
            <a:endParaRPr lang="ru-RU" sz="2400" dirty="0"/>
          </a:p>
          <a:p>
            <a:pPr marL="342900" indent="-342900">
              <a:buClrTx/>
              <a:buFont typeface="Arial" pitchFamily="34" charset="0"/>
              <a:buChar char="•"/>
            </a:pPr>
            <a:r>
              <a:rPr lang="ru-RU" sz="2400" b="1" dirty="0" err="1">
                <a:solidFill>
                  <a:srgbClr val="7030A0"/>
                </a:solidFill>
              </a:rPr>
              <a:t>document.images</a:t>
            </a:r>
            <a:r>
              <a:rPr lang="ru-RU" sz="2400" dirty="0"/>
              <a:t>: </a:t>
            </a:r>
            <a:r>
              <a:rPr lang="en-US" sz="2400" dirty="0"/>
              <a:t>contains a collection of all image objects (</a:t>
            </a:r>
            <a:r>
              <a:rPr lang="en-US" sz="2400" dirty="0" err="1"/>
              <a:t>img</a:t>
            </a:r>
            <a:r>
              <a:rPr lang="en-US" sz="2400" dirty="0"/>
              <a:t> elements)</a:t>
            </a:r>
            <a:endParaRPr lang="ru-RU" sz="2400" dirty="0"/>
          </a:p>
          <a:p>
            <a:pPr marL="342900" indent="-342900">
              <a:buClrTx/>
              <a:buFont typeface="Arial" pitchFamily="34" charset="0"/>
              <a:buChar char="•"/>
            </a:pPr>
            <a:r>
              <a:rPr lang="ru-RU" sz="2400" b="1" dirty="0" err="1">
                <a:solidFill>
                  <a:srgbClr val="7030A0"/>
                </a:solidFill>
              </a:rPr>
              <a:t>document.links</a:t>
            </a:r>
            <a:r>
              <a:rPr lang="ru-RU" sz="2400" dirty="0"/>
              <a:t>: </a:t>
            </a:r>
            <a:r>
              <a:rPr lang="en-US" sz="2400" dirty="0"/>
              <a:t>contains a collection of links - elements &lt;a&gt; and &lt;area&gt; that have the </a:t>
            </a:r>
            <a:r>
              <a:rPr lang="en-US" sz="2400" dirty="0" err="1"/>
              <a:t>href</a:t>
            </a:r>
            <a:r>
              <a:rPr lang="en-US" sz="2400" dirty="0"/>
              <a:t> attribute defined</a:t>
            </a:r>
            <a:endParaRPr lang="ru-RU" sz="2400" dirty="0"/>
          </a:p>
          <a:p>
            <a:pPr marL="342900" indent="-342900">
              <a:buClrTx/>
              <a:buFont typeface="Arial" pitchFamily="34" charset="0"/>
              <a:buChar char="•"/>
            </a:pPr>
            <a:r>
              <a:rPr lang="ru-RU" sz="2400" b="1" dirty="0" err="1">
                <a:solidFill>
                  <a:srgbClr val="7030A0"/>
                </a:solidFill>
              </a:rPr>
              <a:t>document.anchors</a:t>
            </a:r>
            <a:r>
              <a:rPr lang="ru-RU" sz="2400" dirty="0"/>
              <a:t>: </a:t>
            </a:r>
            <a:r>
              <a:rPr lang="en-US" sz="2400" dirty="0"/>
              <a:t>provides access to a collection of &lt;a&gt; elements that have a name attribute defined</a:t>
            </a:r>
            <a:endParaRPr lang="ru-RU" sz="2400" dirty="0"/>
          </a:p>
          <a:p>
            <a:pPr marL="342900" indent="-342900">
              <a:buClrTx/>
              <a:buFont typeface="Arial" pitchFamily="34" charset="0"/>
              <a:buChar char="•"/>
            </a:pPr>
            <a:r>
              <a:rPr lang="ru-RU" sz="2400" b="1" dirty="0" err="1">
                <a:solidFill>
                  <a:srgbClr val="7030A0"/>
                </a:solidFill>
              </a:rPr>
              <a:t>document.forms</a:t>
            </a:r>
            <a:r>
              <a:rPr lang="ru-RU" sz="2400" dirty="0"/>
              <a:t>: </a:t>
            </a:r>
            <a:r>
              <a:rPr lang="en-US" sz="2400" dirty="0"/>
              <a:t>contains a collection of all forms on a web page</a:t>
            </a:r>
            <a:endParaRPr lang="ru-RU" sz="2400" dirty="0"/>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Object Document </a:t>
            </a:r>
            <a:br>
              <a:rPr lang="en-US" sz="3600" b="1" dirty="0"/>
            </a:br>
            <a:r>
              <a:rPr lang="en-US" sz="3600" b="1" dirty="0"/>
              <a:t> </a:t>
            </a:r>
            <a:endParaRPr lang="en-US" sz="3600" b="1" dirty="0">
              <a:latin typeface="Proxima Nova Black" charset="0"/>
            </a:endParaRPr>
          </a:p>
        </p:txBody>
      </p:sp>
    </p:spTree>
    <p:extLst>
      <p:ext uri="{BB962C8B-B14F-4D97-AF65-F5344CB8AC3E}">
        <p14:creationId xmlns:p14="http://schemas.microsoft.com/office/powerpoint/2010/main" val="39886496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pPr marL="0" lvl="1" algn="just" defTabSz="360000">
              <a:spcAft>
                <a:spcPts val="1200"/>
              </a:spcAft>
            </a:pPr>
            <a:r>
              <a:rPr lang="en-US" dirty="0">
                <a:cs typeface="Arial" panose="020B0604020202020204" pitchFamily="34" charset="0"/>
              </a:rPr>
              <a:t>There is one subtlety: </a:t>
            </a:r>
            <a:r>
              <a:rPr lang="en-US" b="1" dirty="0" err="1">
                <a:solidFill>
                  <a:srgbClr val="7030A0"/>
                </a:solidFill>
                <a:cs typeface="Arial" panose="020B0604020202020204" pitchFamily="34" charset="0"/>
              </a:rPr>
              <a:t>document.body</a:t>
            </a:r>
            <a:r>
              <a:rPr lang="en-US" dirty="0">
                <a:cs typeface="Arial" panose="020B0604020202020204" pitchFamily="34" charset="0"/>
              </a:rPr>
              <a:t> can be null. In particular, if the script is located in &lt;head&gt;, </a:t>
            </a:r>
            <a:r>
              <a:rPr lang="en-US" dirty="0" err="1">
                <a:cs typeface="Arial" panose="020B0604020202020204" pitchFamily="34" charset="0"/>
              </a:rPr>
              <a:t>document.body</a:t>
            </a:r>
            <a:r>
              <a:rPr lang="en-US" dirty="0">
                <a:cs typeface="Arial" panose="020B0604020202020204" pitchFamily="34" charset="0"/>
              </a:rPr>
              <a:t> is not available in it, because the browser has not yet read it. You cannot access an element that does not exist at the time the script is executed. The first alert will print null:</a:t>
            </a:r>
          </a:p>
          <a:p>
            <a:pPr marL="914306" lvl="3"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head</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      </a:t>
            </a:r>
            <a:r>
              <a:rPr lang="en-US" sz="2000" dirty="0">
                <a:solidFill>
                  <a:schemeClr val="accent4">
                    <a:lumMod val="75000"/>
                  </a:schemeClr>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document.body</a:t>
            </a:r>
            <a:r>
              <a:rPr lang="uk-UA" sz="2000" dirty="0">
                <a:latin typeface="Consolas" pitchFamily="49" charset="0"/>
                <a:cs typeface="Consolas" pitchFamily="49" charset="0"/>
              </a:rPr>
              <a:t> </a:t>
            </a:r>
            <a:r>
              <a:rPr lang="en-US" sz="2000" dirty="0">
                <a:latin typeface="Consolas" pitchFamily="49" charset="0"/>
                <a:cs typeface="Consolas" pitchFamily="49" charset="0"/>
              </a:rPr>
              <a:t>from</a:t>
            </a:r>
            <a:r>
              <a:rPr lang="ru-RU" sz="2000" dirty="0">
                <a:latin typeface="Consolas" pitchFamily="49" charset="0"/>
                <a:cs typeface="Consolas" pitchFamily="49" charset="0"/>
              </a:rPr>
              <a:t> </a:t>
            </a:r>
            <a:r>
              <a:rPr lang="en-US" sz="2000" dirty="0">
                <a:latin typeface="Consolas" pitchFamily="49" charset="0"/>
                <a:cs typeface="Consolas" pitchFamily="49" charset="0"/>
              </a:rPr>
              <a:t>HEAD: " + </a:t>
            </a:r>
            <a:r>
              <a:rPr lang="en-US" sz="2000" dirty="0" err="1">
                <a:solidFill>
                  <a:srgbClr val="7030A0"/>
                </a:solidFill>
                <a:latin typeface="Consolas" pitchFamily="49" charset="0"/>
                <a:cs typeface="Consolas" pitchFamily="49" charset="0"/>
              </a:rPr>
              <a:t>document.body</a:t>
            </a:r>
            <a:r>
              <a:rPr lang="en-US" sz="2000" dirty="0">
                <a:latin typeface="Consolas" pitchFamily="49" charset="0"/>
                <a:cs typeface="Consolas" pitchFamily="49" charset="0"/>
              </a:rPr>
              <a:t>); // null</a:t>
            </a:r>
          </a:p>
          <a:p>
            <a:pPr marL="914306" lvl="3" defTabSz="360000"/>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head</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      </a:t>
            </a:r>
            <a:r>
              <a:rPr lang="en-US" sz="2000" dirty="0">
                <a:solidFill>
                  <a:schemeClr val="accent4">
                    <a:lumMod val="75000"/>
                  </a:schemeClr>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document.body</a:t>
            </a:r>
            <a:r>
              <a:rPr lang="uk-UA" sz="2000" dirty="0">
                <a:latin typeface="Consolas" pitchFamily="49" charset="0"/>
                <a:cs typeface="Consolas" pitchFamily="49" charset="0"/>
              </a:rPr>
              <a:t> </a:t>
            </a:r>
            <a:r>
              <a:rPr lang="en-US" sz="2000" dirty="0">
                <a:latin typeface="Consolas" pitchFamily="49" charset="0"/>
                <a:cs typeface="Consolas" pitchFamily="49" charset="0"/>
              </a:rPr>
              <a:t>from</a:t>
            </a:r>
            <a:r>
              <a:rPr lang="ru-RU" sz="2000" dirty="0">
                <a:latin typeface="Consolas" pitchFamily="49" charset="0"/>
                <a:cs typeface="Consolas" pitchFamily="49" charset="0"/>
              </a:rPr>
              <a:t> </a:t>
            </a:r>
            <a:r>
              <a:rPr lang="en-US" sz="2000" dirty="0">
                <a:latin typeface="Consolas" pitchFamily="49" charset="0"/>
                <a:cs typeface="Consolas" pitchFamily="49" charset="0"/>
              </a:rPr>
              <a:t>BODY: " + </a:t>
            </a:r>
            <a:r>
              <a:rPr lang="en-US" sz="2000" dirty="0" err="1">
                <a:solidFill>
                  <a:srgbClr val="7030A0"/>
                </a:solidFill>
                <a:latin typeface="Consolas" pitchFamily="49" charset="0"/>
                <a:cs typeface="Consolas" pitchFamily="49" charset="0"/>
              </a:rPr>
              <a:t>document.body</a:t>
            </a:r>
            <a:r>
              <a:rPr lang="en-US" sz="2000" dirty="0">
                <a:latin typeface="Consolas" pitchFamily="49" charset="0"/>
                <a:cs typeface="Consolas" pitchFamily="49" charset="0"/>
              </a:rPr>
              <a:t>);</a:t>
            </a:r>
          </a:p>
          <a:p>
            <a:pPr marL="914306" lvl="3" defTabSz="360000"/>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914306" lvl="3"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a:t>
            </a:r>
            <a:r>
              <a:rPr lang="en-US" sz="3600" b="1" dirty="0" err="1">
                <a:latin typeface="Proxima Nova Black" charset="0"/>
              </a:rPr>
              <a:t>document.body</a:t>
            </a:r>
            <a:br>
              <a:rPr lang="en-US" sz="3600" b="1" dirty="0"/>
            </a:br>
            <a:r>
              <a:rPr lang="en-US" sz="3600" b="1" dirty="0"/>
              <a:t> </a:t>
            </a:r>
            <a:endParaRPr lang="en-US" sz="3600" b="1" dirty="0">
              <a:latin typeface="Proxima Nova Black" charset="0"/>
            </a:endParaRPr>
          </a:p>
        </p:txBody>
      </p:sp>
      <p:sp>
        <p:nvSpPr>
          <p:cNvPr id="4" name="Скругленный прямоугольник 3"/>
          <p:cNvSpPr/>
          <p:nvPr/>
        </p:nvSpPr>
        <p:spPr>
          <a:xfrm>
            <a:off x="1026885" y="6081808"/>
            <a:ext cx="9127208" cy="50783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lvl="0" fontAlgn="base">
              <a:spcBef>
                <a:spcPct val="0"/>
              </a:spcBef>
              <a:spcAft>
                <a:spcPct val="0"/>
              </a:spcAft>
            </a:pPr>
            <a:r>
              <a:rPr lang="en-US" sz="2200" dirty="0"/>
              <a:t>In the DOM, null means "does not exist" or "there is no such node."</a:t>
            </a:r>
            <a:endParaRPr lang="ru-RU" sz="2200" dirty="0">
              <a:solidFill>
                <a:schemeClr val="tx1"/>
              </a:solidFill>
              <a:cs typeface="Arial" pitchFamily="34" charset="0"/>
            </a:endParaRPr>
          </a:p>
        </p:txBody>
      </p:sp>
      <p:sp>
        <p:nvSpPr>
          <p:cNvPr id="5" name="Прямоугольник 4"/>
          <p:cNvSpPr/>
          <p:nvPr/>
        </p:nvSpPr>
        <p:spPr>
          <a:xfrm>
            <a:off x="392901" y="5807903"/>
            <a:ext cx="727991"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21947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779530" cy="5635145"/>
          </a:xfrm>
        </p:spPr>
        <p:txBody>
          <a:bodyPr rtlCol="0">
            <a:noAutofit/>
          </a:bodyPr>
          <a:lstStyle/>
          <a:p>
            <a:r>
              <a:rPr lang="en-US" dirty="0"/>
              <a:t>Each individual node, whether it is an html element, its attribute or text, in the DOM structure is represented by a </a:t>
            </a:r>
            <a:r>
              <a:rPr lang="en-US" b="1" dirty="0">
                <a:solidFill>
                  <a:srgbClr val="7030A0"/>
                </a:solidFill>
              </a:rPr>
              <a:t>Node object</a:t>
            </a:r>
            <a:r>
              <a:rPr lang="en-US" dirty="0"/>
              <a:t>. This object provides a number of properties with which we can obtain information about this node:</a:t>
            </a:r>
            <a:endParaRPr lang="ru-RU" dirty="0"/>
          </a:p>
          <a:p>
            <a:pPr marL="342900" indent="-342900">
              <a:buClrTx/>
              <a:buFont typeface="Arial" pitchFamily="34" charset="0"/>
              <a:buChar char="•"/>
            </a:pPr>
            <a:r>
              <a:rPr lang="ru-RU" b="1" dirty="0" err="1">
                <a:solidFill>
                  <a:srgbClr val="7030A0"/>
                </a:solidFill>
              </a:rPr>
              <a:t>childNodes</a:t>
            </a:r>
            <a:r>
              <a:rPr lang="ru-RU" dirty="0"/>
              <a:t>: </a:t>
            </a:r>
            <a:r>
              <a:rPr lang="en-US" dirty="0"/>
              <a:t>contains a collection of child nodes</a:t>
            </a:r>
          </a:p>
          <a:p>
            <a:pPr marL="342900" indent="-342900">
              <a:buClrTx/>
              <a:buFont typeface="Arial" pitchFamily="34" charset="0"/>
              <a:buChar char="•"/>
            </a:pPr>
            <a:r>
              <a:rPr lang="ru-RU" b="1" dirty="0" err="1">
                <a:solidFill>
                  <a:srgbClr val="7030A0"/>
                </a:solidFill>
              </a:rPr>
              <a:t>firstChild</a:t>
            </a:r>
            <a:r>
              <a:rPr lang="ru-RU" dirty="0"/>
              <a:t>: </a:t>
            </a:r>
            <a:r>
              <a:rPr lang="en-US" dirty="0"/>
              <a:t>returns the first child node of the current node</a:t>
            </a:r>
          </a:p>
          <a:p>
            <a:pPr marL="342900" indent="-342900">
              <a:buClrTx/>
              <a:buFont typeface="Arial" pitchFamily="34" charset="0"/>
              <a:buChar char="•"/>
            </a:pPr>
            <a:r>
              <a:rPr lang="ru-RU" b="1" dirty="0" err="1">
                <a:solidFill>
                  <a:srgbClr val="7030A0"/>
                </a:solidFill>
              </a:rPr>
              <a:t>lastChild</a:t>
            </a:r>
            <a:r>
              <a:rPr lang="ru-RU" dirty="0"/>
              <a:t>: </a:t>
            </a:r>
            <a:r>
              <a:rPr lang="en-US" dirty="0"/>
              <a:t>returns the last child node of the current node</a:t>
            </a:r>
          </a:p>
          <a:p>
            <a:pPr marL="342900" indent="-342900">
              <a:buClrTx/>
              <a:buFont typeface="Arial" pitchFamily="34" charset="0"/>
              <a:buChar char="•"/>
            </a:pPr>
            <a:r>
              <a:rPr lang="ru-RU" b="1" dirty="0" err="1">
                <a:solidFill>
                  <a:srgbClr val="7030A0"/>
                </a:solidFill>
              </a:rPr>
              <a:t>previousSibling</a:t>
            </a:r>
            <a:r>
              <a:rPr lang="ru-RU" dirty="0"/>
              <a:t>: </a:t>
            </a:r>
            <a:r>
              <a:rPr lang="en-US" dirty="0"/>
              <a:t>returns the previous item that is on par with the current</a:t>
            </a:r>
          </a:p>
          <a:p>
            <a:pPr marL="342900" indent="-342900">
              <a:buClrTx/>
              <a:buFont typeface="Arial" pitchFamily="34" charset="0"/>
              <a:buChar char="•"/>
            </a:pPr>
            <a:r>
              <a:rPr lang="ru-RU" b="1" dirty="0" err="1">
                <a:solidFill>
                  <a:srgbClr val="7030A0"/>
                </a:solidFill>
              </a:rPr>
              <a:t>nextSibling</a:t>
            </a:r>
            <a:r>
              <a:rPr lang="ru-RU" dirty="0"/>
              <a:t>: </a:t>
            </a:r>
            <a:r>
              <a:rPr lang="en-US" dirty="0"/>
              <a:t>returns the next element that is flush with the current</a:t>
            </a:r>
          </a:p>
          <a:p>
            <a:pPr marL="342900" indent="-342900">
              <a:buClrTx/>
              <a:buFont typeface="Arial" pitchFamily="34" charset="0"/>
              <a:buChar char="•"/>
            </a:pPr>
            <a:r>
              <a:rPr lang="ru-RU" b="1" dirty="0" err="1">
                <a:solidFill>
                  <a:srgbClr val="7030A0"/>
                </a:solidFill>
              </a:rPr>
              <a:t>ownerDocument</a:t>
            </a:r>
            <a:r>
              <a:rPr lang="ru-RU" dirty="0"/>
              <a:t>: </a:t>
            </a:r>
            <a:r>
              <a:rPr lang="en-US" dirty="0"/>
              <a:t>returns the root node of the document</a:t>
            </a:r>
          </a:p>
          <a:p>
            <a:pPr marL="342900" indent="-342900">
              <a:buClrTx/>
              <a:buFont typeface="Arial" pitchFamily="34" charset="0"/>
              <a:buChar char="•"/>
            </a:pPr>
            <a:r>
              <a:rPr lang="ru-RU" b="1" dirty="0" err="1">
                <a:solidFill>
                  <a:srgbClr val="7030A0"/>
                </a:solidFill>
              </a:rPr>
              <a:t>parentNode</a:t>
            </a:r>
            <a:r>
              <a:rPr lang="ru-RU" dirty="0"/>
              <a:t>: </a:t>
            </a:r>
            <a:r>
              <a:rPr lang="en-US" dirty="0"/>
              <a:t>returns the element that contains the current node</a:t>
            </a:r>
          </a:p>
          <a:p>
            <a:pPr marL="342900" indent="-342900">
              <a:buClrTx/>
              <a:buFont typeface="Arial" pitchFamily="34" charset="0"/>
              <a:buChar char="•"/>
            </a:pPr>
            <a:r>
              <a:rPr lang="ru-RU" b="1" dirty="0" err="1">
                <a:solidFill>
                  <a:srgbClr val="7030A0"/>
                </a:solidFill>
              </a:rPr>
              <a:t>nodeName</a:t>
            </a:r>
            <a:r>
              <a:rPr lang="ru-RU" dirty="0"/>
              <a:t>: </a:t>
            </a:r>
            <a:r>
              <a:rPr lang="en-US" dirty="0"/>
              <a:t>returns node name</a:t>
            </a:r>
          </a:p>
          <a:p>
            <a:pPr marL="342900" indent="-342900">
              <a:buClrTx/>
              <a:buFont typeface="Arial" pitchFamily="34" charset="0"/>
              <a:buChar char="•"/>
            </a:pPr>
            <a:r>
              <a:rPr lang="ru-RU" b="1" dirty="0" err="1">
                <a:solidFill>
                  <a:srgbClr val="7030A0"/>
                </a:solidFill>
              </a:rPr>
              <a:t>nodeType</a:t>
            </a:r>
            <a:r>
              <a:rPr lang="ru-RU" dirty="0"/>
              <a:t>: </a:t>
            </a:r>
            <a:r>
              <a:rPr lang="en-US" dirty="0"/>
              <a:t>returns node type as a number</a:t>
            </a:r>
          </a:p>
          <a:p>
            <a:pPr marL="342900" indent="-342900">
              <a:buClrTx/>
              <a:buFont typeface="Arial" pitchFamily="34" charset="0"/>
              <a:buChar char="•"/>
            </a:pPr>
            <a:r>
              <a:rPr lang="ru-RU" b="1" dirty="0" err="1">
                <a:solidFill>
                  <a:srgbClr val="7030A0"/>
                </a:solidFill>
              </a:rPr>
              <a:t>nodeValue</a:t>
            </a:r>
            <a:r>
              <a:rPr lang="ru-RU" dirty="0"/>
              <a:t>: </a:t>
            </a:r>
            <a:r>
              <a:rPr lang="en-US" dirty="0"/>
              <a:t>returns or sets the value of the node in plain text</a:t>
            </a:r>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Node object</a:t>
            </a:r>
            <a:br>
              <a:rPr lang="en-US" sz="3600" b="1" dirty="0"/>
            </a:br>
            <a:r>
              <a:rPr lang="en-US" sz="3600" b="1" dirty="0"/>
              <a:t> </a:t>
            </a:r>
            <a:endParaRPr lang="en-US" sz="3600" b="1" dirty="0">
              <a:latin typeface="Proxima Nova Black" charset="0"/>
            </a:endParaRPr>
          </a:p>
        </p:txBody>
      </p:sp>
    </p:spTree>
    <p:extLst>
      <p:ext uri="{BB962C8B-B14F-4D97-AF65-F5344CB8AC3E}">
        <p14:creationId xmlns:p14="http://schemas.microsoft.com/office/powerpoint/2010/main" val="4218655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779530" cy="5635145"/>
          </a:xfrm>
        </p:spPr>
        <p:txBody>
          <a:bodyPr rtlCol="0">
            <a:noAutofit/>
          </a:bodyPr>
          <a:lstStyle/>
          <a:p>
            <a:pPr marL="0" lvl="1" indent="0">
              <a:spcBef>
                <a:spcPts val="1000"/>
              </a:spcBef>
              <a:buClr>
                <a:schemeClr val="accent4"/>
              </a:buClr>
              <a:buNone/>
            </a:pPr>
            <a:r>
              <a:rPr lang="en-US" sz="2000" dirty="0">
                <a:cs typeface="Arial" panose="020B0604020202020204" pitchFamily="34" charset="0"/>
              </a:rPr>
              <a:t>From the parent node, all children can be retrieved. There are several ways to do this. The "</a:t>
            </a:r>
            <a:r>
              <a:rPr lang="en-US" sz="2000" b="1" dirty="0" err="1">
                <a:solidFill>
                  <a:srgbClr val="7030A0"/>
                </a:solidFill>
                <a:cs typeface="Arial" panose="020B0604020202020204" pitchFamily="34" charset="0"/>
              </a:rPr>
              <a:t>childNodes</a:t>
            </a:r>
            <a:r>
              <a:rPr lang="en-US" sz="2000" dirty="0">
                <a:cs typeface="Arial" panose="020B0604020202020204" pitchFamily="34" charset="0"/>
              </a:rPr>
              <a:t>" property holds all child elements, including text ones. We will consistently display all the child nodes of "</a:t>
            </a:r>
            <a:r>
              <a:rPr lang="en-US" sz="2000" dirty="0" err="1">
                <a:cs typeface="Arial" panose="020B0604020202020204" pitchFamily="34" charset="0"/>
              </a:rPr>
              <a:t>document.body</a:t>
            </a:r>
            <a:r>
              <a:rPr lang="en-US" sz="2000" dirty="0">
                <a:cs typeface="Arial" panose="020B0604020202020204" pitchFamily="34" charset="0"/>
              </a:rPr>
              <a:t>":</a:t>
            </a:r>
            <a:endParaRPr lang="en-US" dirty="0"/>
          </a:p>
          <a:p>
            <a:endParaRPr lang="en-US" dirty="0"/>
          </a:p>
          <a:p>
            <a:endParaRPr lang="en-US" dirty="0"/>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C</a:t>
            </a:r>
            <a:r>
              <a:rPr lang="ru-RU" sz="3600" b="1" dirty="0" err="1">
                <a:latin typeface="Proxima Nova Black" charset="0"/>
              </a:rPr>
              <a:t>hildNodes</a:t>
            </a:r>
            <a:r>
              <a:rPr lang="en-US" sz="3600" b="1" dirty="0">
                <a:latin typeface="Proxima Nova Black" charset="0"/>
              </a:rPr>
              <a:t> property</a:t>
            </a:r>
            <a:br>
              <a:rPr lang="en-US" sz="3600" b="1" dirty="0">
                <a:latin typeface="Proxima Nova Black" charset="0"/>
              </a:rPr>
            </a:br>
            <a:r>
              <a:rPr lang="en-US" sz="3600" b="1" dirty="0">
                <a:latin typeface="Proxima Nova Black" charset="0"/>
              </a:rPr>
              <a:t> </a:t>
            </a:r>
          </a:p>
        </p:txBody>
      </p:sp>
      <p:pic>
        <p:nvPicPr>
          <p:cNvPr id="1026" name="Picture 2" descr="http://rubydev.ru/wp-content/uploads/2011/12/node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8460" y="2157395"/>
            <a:ext cx="5908568" cy="3667773"/>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85075" y="2450490"/>
            <a:ext cx="6528401" cy="3770263"/>
          </a:xfrm>
          <a:prstGeom prst="rect">
            <a:avLst/>
          </a:prstGeom>
        </p:spPr>
        <p:txBody>
          <a:bodyPr wrap="square">
            <a:spAutoFit/>
          </a:bodyPr>
          <a:lstStyle/>
          <a:p>
            <a:pPr marL="0" lvl="1"/>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body</a:t>
            </a:r>
            <a:r>
              <a:rPr lang="en-US" sz="1700" dirty="0">
                <a:latin typeface="Consolas" pitchFamily="49" charset="0"/>
                <a:cs typeface="Consolas" pitchFamily="49" charset="0"/>
              </a:rPr>
              <a:t>&gt;</a:t>
            </a:r>
          </a:p>
          <a:p>
            <a:pPr lvl="1"/>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div</a:t>
            </a:r>
            <a:r>
              <a:rPr lang="en-US" sz="1700" dirty="0">
                <a:latin typeface="Consolas" pitchFamily="49" charset="0"/>
                <a:cs typeface="Consolas" pitchFamily="49" charset="0"/>
              </a:rPr>
              <a:t>&gt;</a:t>
            </a:r>
          </a:p>
          <a:p>
            <a:pPr lvl="1"/>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p</a:t>
            </a:r>
            <a:r>
              <a:rPr lang="en-US" sz="1700" dirty="0">
                <a:latin typeface="Consolas" pitchFamily="49" charset="0"/>
                <a:cs typeface="Consolas" pitchFamily="49" charset="0"/>
              </a:rPr>
              <a:t>&gt;</a:t>
            </a:r>
          </a:p>
          <a:p>
            <a:pPr lvl="1"/>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a</a:t>
            </a:r>
            <a:r>
              <a:rPr lang="en-US" sz="1700" dirty="0">
                <a:latin typeface="Consolas" pitchFamily="49" charset="0"/>
                <a:cs typeface="Consolas" pitchFamily="49" charset="0"/>
              </a:rPr>
              <a:t>&gt;link&lt;/</a:t>
            </a:r>
            <a:r>
              <a:rPr lang="en-US" sz="1700" dirty="0">
                <a:solidFill>
                  <a:srgbClr val="0070C0"/>
                </a:solidFill>
                <a:latin typeface="Consolas" pitchFamily="49" charset="0"/>
                <a:cs typeface="Consolas" pitchFamily="49" charset="0"/>
              </a:rPr>
              <a:t>a</a:t>
            </a:r>
            <a:r>
              <a:rPr lang="en-US" sz="1700" dirty="0">
                <a:latin typeface="Consolas" pitchFamily="49" charset="0"/>
                <a:cs typeface="Consolas" pitchFamily="49" charset="0"/>
              </a:rPr>
              <a:t>&gt; some text</a:t>
            </a:r>
          </a:p>
          <a:p>
            <a:pPr lvl="1"/>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p</a:t>
            </a:r>
            <a:r>
              <a:rPr lang="en-US" sz="1700" dirty="0">
                <a:latin typeface="Consolas" pitchFamily="49" charset="0"/>
                <a:cs typeface="Consolas" pitchFamily="49" charset="0"/>
              </a:rPr>
              <a:t>&gt;</a:t>
            </a:r>
          </a:p>
          <a:p>
            <a:pPr lvl="1"/>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div</a:t>
            </a:r>
            <a:r>
              <a:rPr lang="en-US" sz="1700" dirty="0">
                <a:latin typeface="Consolas" pitchFamily="49" charset="0"/>
                <a:cs typeface="Consolas" pitchFamily="49" charset="0"/>
              </a:rPr>
              <a:t>&gt;</a:t>
            </a:r>
          </a:p>
          <a:p>
            <a:pPr marL="0" lvl="1" defTabSz="360000"/>
            <a:r>
              <a:rPr lang="en-US" sz="1700" dirty="0">
                <a:solidFill>
                  <a:srgbClr val="0000FF"/>
                </a:solidFill>
                <a:latin typeface="Consolas" pitchFamily="49" charset="0"/>
                <a:cs typeface="Consolas" pitchFamily="49" charset="0"/>
              </a:rPr>
              <a:t>	</a:t>
            </a:r>
            <a:r>
              <a:rPr lang="ru-RU"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script</a:t>
            </a:r>
            <a:r>
              <a:rPr lang="en-US" sz="1700" dirty="0">
                <a:latin typeface="Consolas" pitchFamily="49" charset="0"/>
                <a:cs typeface="Consolas" pitchFamily="49" charset="0"/>
              </a:rPr>
              <a:t>&gt;</a:t>
            </a:r>
          </a:p>
          <a:p>
            <a:pPr marL="0" lvl="1" defTabSz="360000"/>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let </a:t>
            </a:r>
            <a:r>
              <a:rPr lang="en-US" sz="1700" dirty="0" err="1">
                <a:latin typeface="Consolas" pitchFamily="49" charset="0"/>
                <a:cs typeface="Consolas" pitchFamily="49" charset="0"/>
              </a:rPr>
              <a:t>bodyNodes</a:t>
            </a:r>
            <a:r>
              <a:rPr lang="en-US" sz="1700" dirty="0">
                <a:latin typeface="Consolas" pitchFamily="49" charset="0"/>
                <a:cs typeface="Consolas" pitchFamily="49" charset="0"/>
              </a:rPr>
              <a:t> = </a:t>
            </a:r>
            <a:r>
              <a:rPr lang="en-US" sz="1700" dirty="0" err="1">
                <a:latin typeface="Consolas" pitchFamily="49" charset="0"/>
                <a:cs typeface="Consolas" pitchFamily="49" charset="0"/>
              </a:rPr>
              <a:t>document.body.</a:t>
            </a:r>
            <a:r>
              <a:rPr lang="en-US" sz="1700" b="1" dirty="0" err="1">
                <a:solidFill>
                  <a:srgbClr val="7030A0"/>
                </a:solidFill>
                <a:latin typeface="Consolas" pitchFamily="49" charset="0"/>
                <a:cs typeface="Consolas" pitchFamily="49" charset="0"/>
              </a:rPr>
              <a:t>childNodes</a:t>
            </a:r>
            <a:r>
              <a:rPr lang="en-US" sz="1700" dirty="0">
                <a:latin typeface="Consolas" pitchFamily="49" charset="0"/>
                <a:cs typeface="Consolas" pitchFamily="49" charset="0"/>
              </a:rPr>
              <a:t>;</a:t>
            </a:r>
          </a:p>
          <a:p>
            <a:pPr marL="0" lvl="1" defTabSz="360000"/>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for</a:t>
            </a:r>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let </a:t>
            </a:r>
            <a:r>
              <a:rPr lang="en-US" sz="1700" dirty="0">
                <a:latin typeface="Consolas" pitchFamily="49" charset="0"/>
                <a:cs typeface="Consolas" pitchFamily="49" charset="0"/>
              </a:rPr>
              <a:t>i = 0; i &lt; </a:t>
            </a:r>
            <a:r>
              <a:rPr lang="en-US" sz="1700" dirty="0" err="1">
                <a:latin typeface="Consolas" pitchFamily="49" charset="0"/>
                <a:cs typeface="Consolas" pitchFamily="49" charset="0"/>
              </a:rPr>
              <a:t>bodyNodes.length</a:t>
            </a:r>
            <a:r>
              <a:rPr lang="en-US" sz="1700" dirty="0">
                <a:latin typeface="Consolas" pitchFamily="49" charset="0"/>
                <a:cs typeface="Consolas" pitchFamily="49" charset="0"/>
              </a:rPr>
              <a:t>; i++) {</a:t>
            </a:r>
          </a:p>
          <a:p>
            <a:pPr marL="0" lvl="1" defTabSz="360000"/>
            <a:r>
              <a:rPr lang="en-US" sz="1700" dirty="0">
                <a:latin typeface="Consolas" pitchFamily="49" charset="0"/>
                <a:cs typeface="Consolas" pitchFamily="49" charset="0"/>
              </a:rPr>
              <a:t>         </a:t>
            </a:r>
            <a:r>
              <a:rPr lang="en-US" sz="1700" dirty="0">
                <a:solidFill>
                  <a:srgbClr val="0070C0"/>
                </a:solidFill>
                <a:latin typeface="Consolas" pitchFamily="49" charset="0"/>
                <a:cs typeface="Consolas" pitchFamily="49" charset="0"/>
              </a:rPr>
              <a:t>alert</a:t>
            </a:r>
            <a:r>
              <a:rPr lang="en-US" sz="1700" dirty="0">
                <a:latin typeface="Consolas" pitchFamily="49" charset="0"/>
                <a:cs typeface="Consolas" pitchFamily="49" charset="0"/>
              </a:rPr>
              <a:t>(</a:t>
            </a:r>
            <a:r>
              <a:rPr lang="en-US" sz="1700" dirty="0" err="1">
                <a:latin typeface="Consolas" pitchFamily="49" charset="0"/>
                <a:cs typeface="Consolas" pitchFamily="49" charset="0"/>
              </a:rPr>
              <a:t>bodyNodes</a:t>
            </a:r>
            <a:r>
              <a:rPr lang="en-US" sz="1700" dirty="0">
                <a:latin typeface="Consolas" pitchFamily="49" charset="0"/>
                <a:cs typeface="Consolas" pitchFamily="49" charset="0"/>
              </a:rPr>
              <a:t>[i]);</a:t>
            </a:r>
            <a:r>
              <a:rPr lang="ru-RU" sz="1700" dirty="0">
                <a:latin typeface="Consolas" pitchFamily="49" charset="0"/>
                <a:cs typeface="Consolas" pitchFamily="49" charset="0"/>
              </a:rPr>
              <a:t> // </a:t>
            </a:r>
            <a:r>
              <a:rPr lang="en-US" sz="1700" dirty="0">
                <a:solidFill>
                  <a:schemeClr val="accent2">
                    <a:lumMod val="60000"/>
                    <a:lumOff val="40000"/>
                  </a:schemeClr>
                </a:solidFill>
                <a:latin typeface="Consolas" pitchFamily="49" charset="0"/>
                <a:cs typeface="Consolas" pitchFamily="49" charset="0"/>
              </a:rPr>
              <a:t>Text DIV Text SCRIPT</a:t>
            </a:r>
            <a:r>
              <a:rPr lang="en-US" sz="1700" dirty="0">
                <a:latin typeface="Consolas" pitchFamily="49" charset="0"/>
                <a:cs typeface="Consolas" pitchFamily="49" charset="0"/>
              </a:rPr>
              <a:t> </a:t>
            </a:r>
          </a:p>
          <a:p>
            <a:pPr marL="0" lvl="1" defTabSz="360000"/>
            <a:r>
              <a:rPr lang="en-US" sz="1700" dirty="0">
                <a:latin typeface="Consolas" pitchFamily="49" charset="0"/>
                <a:cs typeface="Consolas" pitchFamily="49" charset="0"/>
              </a:rPr>
              <a:t>      }</a:t>
            </a:r>
          </a:p>
          <a:p>
            <a:pPr marL="0" lvl="1" defTabSz="360000"/>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script</a:t>
            </a:r>
            <a:r>
              <a:rPr lang="en-US" sz="1700" dirty="0">
                <a:latin typeface="Consolas" pitchFamily="49" charset="0"/>
                <a:cs typeface="Consolas" pitchFamily="49" charset="0"/>
              </a:rPr>
              <a:t>&gt;</a:t>
            </a:r>
          </a:p>
          <a:p>
            <a:pPr marL="0" lvl="1" defTabSz="360000"/>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body</a:t>
            </a:r>
            <a:r>
              <a:rPr lang="en-US" sz="1700" dirty="0">
                <a:latin typeface="Consolas" pitchFamily="49" charset="0"/>
                <a:cs typeface="Consolas" pitchFamily="49" charset="0"/>
              </a:rPr>
              <a:t>&gt;</a:t>
            </a:r>
            <a:endParaRPr lang="ru-RU" sz="1700" u="sng" dirty="0">
              <a:latin typeface="Consolas" pitchFamily="49" charset="0"/>
              <a:cs typeface="Consolas" pitchFamily="49" charset="0"/>
            </a:endParaRPr>
          </a:p>
          <a:p>
            <a:endParaRPr lang="en-US" dirty="0">
              <a:latin typeface="Consolas" pitchFamily="49" charset="0"/>
              <a:cs typeface="Consolas" pitchFamily="49" charset="0"/>
            </a:endParaRPr>
          </a:p>
        </p:txBody>
      </p:sp>
      <p:sp>
        <p:nvSpPr>
          <p:cNvPr id="6" name="Стрелка вправо 5"/>
          <p:cNvSpPr/>
          <p:nvPr/>
        </p:nvSpPr>
        <p:spPr>
          <a:xfrm>
            <a:off x="5699051" y="3842425"/>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906719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779530" cy="5635145"/>
          </a:xfrm>
        </p:spPr>
        <p:txBody>
          <a:bodyPr rtlCol="0">
            <a:noAutofit/>
          </a:bodyPr>
          <a:lstStyle/>
          <a:p>
            <a:pPr marL="0" lvl="1" algn="just" defTabSz="360000"/>
            <a:r>
              <a:rPr lang="en-US" sz="2000" dirty="0">
                <a:latin typeface="Arial" panose="020B0604020202020204" pitchFamily="34" charset="0"/>
                <a:cs typeface="Arial" panose="020B0604020202020204" pitchFamily="34" charset="0"/>
              </a:rPr>
              <a:t>The "</a:t>
            </a:r>
            <a:r>
              <a:rPr lang="en-US" sz="2000" b="1" dirty="0">
                <a:solidFill>
                  <a:srgbClr val="7030A0"/>
                </a:solidFill>
                <a:latin typeface="Arial" panose="020B0604020202020204" pitchFamily="34" charset="0"/>
                <a:cs typeface="Arial" panose="020B0604020202020204" pitchFamily="34" charset="0"/>
              </a:rPr>
              <a:t>children</a:t>
            </a:r>
            <a:r>
              <a:rPr lang="en-US" sz="2000" dirty="0">
                <a:latin typeface="Arial" panose="020B0604020202020204" pitchFamily="34" charset="0"/>
                <a:cs typeface="Arial" panose="020B0604020202020204" pitchFamily="34" charset="0"/>
              </a:rPr>
              <a:t>" property lists only child element nodes (that is, tags, text, and others are missing). We will subsequently display all the </a:t>
            </a:r>
            <a:r>
              <a:rPr lang="en-US" sz="2000" dirty="0" err="1">
                <a:latin typeface="Arial" panose="020B0604020202020204" pitchFamily="34" charset="0"/>
                <a:cs typeface="Arial" panose="020B0604020202020204" pitchFamily="34" charset="0"/>
              </a:rPr>
              <a:t>document.body</a:t>
            </a:r>
            <a:r>
              <a:rPr lang="en-US" sz="2000" dirty="0">
                <a:latin typeface="Arial" panose="020B0604020202020204" pitchFamily="34" charset="0"/>
                <a:cs typeface="Arial" panose="020B0604020202020204" pitchFamily="34" charset="0"/>
              </a:rPr>
              <a:t> child nodes:</a:t>
            </a:r>
            <a:endParaRPr lang="ru-RU" sz="20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C</a:t>
            </a:r>
            <a:r>
              <a:rPr lang="ru-RU" sz="3600" b="1" dirty="0" err="1">
                <a:latin typeface="Proxima Nova Black" charset="0"/>
              </a:rPr>
              <a:t>hild</a:t>
            </a:r>
            <a:r>
              <a:rPr lang="en-US" sz="3600" b="1" dirty="0" err="1">
                <a:latin typeface="Proxima Nova Black" charset="0"/>
              </a:rPr>
              <a:t>ren</a:t>
            </a:r>
            <a:r>
              <a:rPr lang="en-US" sz="3600" b="1" dirty="0">
                <a:latin typeface="Proxima Nova Black" charset="0"/>
              </a:rPr>
              <a:t> property</a:t>
            </a:r>
            <a:br>
              <a:rPr lang="en-US" sz="3600" b="1" dirty="0"/>
            </a:br>
            <a:r>
              <a:rPr lang="en-US" sz="3600" b="1" dirty="0"/>
              <a:t> </a:t>
            </a:r>
            <a:endParaRPr lang="en-US" sz="3600" b="1" dirty="0">
              <a:latin typeface="Proxima Nova Black" charset="0"/>
            </a:endParaRPr>
          </a:p>
        </p:txBody>
      </p:sp>
      <p:sp>
        <p:nvSpPr>
          <p:cNvPr id="4" name="Прямоугольник 3"/>
          <p:cNvSpPr/>
          <p:nvPr/>
        </p:nvSpPr>
        <p:spPr>
          <a:xfrm>
            <a:off x="1020711" y="1865699"/>
            <a:ext cx="8091391" cy="4708981"/>
          </a:xfrm>
          <a:prstGeom prst="rect">
            <a:avLst/>
          </a:prstGeom>
        </p:spPr>
        <p:txBody>
          <a:bodyPr wrap="square">
            <a:spAutoFit/>
          </a:bodyPr>
          <a:lstStyle/>
          <a:p>
            <a:pPr marL="0"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div</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p</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a</a:t>
            </a:r>
            <a:r>
              <a:rPr lang="en-US" sz="2000" dirty="0">
                <a:latin typeface="Consolas" pitchFamily="49" charset="0"/>
                <a:cs typeface="Consolas" pitchFamily="49" charset="0"/>
              </a:rPr>
              <a:t>&gt;link&lt;/</a:t>
            </a:r>
            <a:r>
              <a:rPr lang="en-US" sz="2000" dirty="0">
                <a:solidFill>
                  <a:srgbClr val="0070C0"/>
                </a:solidFill>
                <a:latin typeface="Consolas" pitchFamily="49" charset="0"/>
                <a:cs typeface="Consolas" pitchFamily="49" charset="0"/>
              </a:rPr>
              <a:t>a</a:t>
            </a:r>
            <a:r>
              <a:rPr lang="en-US" sz="2000" dirty="0">
                <a:latin typeface="Consolas" pitchFamily="49" charset="0"/>
                <a:cs typeface="Consolas" pitchFamily="49" charset="0"/>
              </a:rPr>
              <a:t>&gt; some text</a:t>
            </a:r>
          </a:p>
          <a:p>
            <a:pPr lvl="1"/>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p</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div</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 Comment</a:t>
            </a:r>
            <a:r>
              <a:rPr lang="ru-RU" sz="2000" dirty="0">
                <a:latin typeface="Consolas" pitchFamily="49" charset="0"/>
                <a:cs typeface="Consolas" pitchFamily="49" charset="0"/>
              </a:rPr>
              <a:t> --&gt;</a:t>
            </a:r>
            <a:endParaRPr lang="en-US" sz="2000" dirty="0">
              <a:latin typeface="Consolas" pitchFamily="49" charset="0"/>
              <a:cs typeface="Consolas" pitchFamily="49" charset="0"/>
            </a:endParaRPr>
          </a:p>
          <a:p>
            <a:pPr marL="0" lvl="1" defTabSz="360000"/>
            <a:r>
              <a:rPr lang="en-US" sz="2000" dirty="0">
                <a:solidFill>
                  <a:srgbClr val="0000FF"/>
                </a:solidFill>
                <a:latin typeface="Consolas" pitchFamily="49" charset="0"/>
                <a:cs typeface="Consolas" pitchFamily="49" charset="0"/>
              </a:rPr>
              <a:t>	</a:t>
            </a:r>
            <a:r>
              <a:rPr lang="ru-RU"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 </a:t>
            </a:r>
            <a:r>
              <a:rPr lang="en-US" sz="2000" dirty="0" err="1">
                <a:latin typeface="Consolas" pitchFamily="49" charset="0"/>
                <a:cs typeface="Consolas" pitchFamily="49" charset="0"/>
              </a:rPr>
              <a:t>bodyElements</a:t>
            </a:r>
            <a:r>
              <a:rPr lang="en-US" sz="2000" dirty="0">
                <a:latin typeface="Consolas" pitchFamily="49" charset="0"/>
                <a:cs typeface="Consolas" pitchFamily="49" charset="0"/>
              </a:rPr>
              <a:t> = </a:t>
            </a:r>
            <a:r>
              <a:rPr lang="en-US" sz="2000" dirty="0" err="1">
                <a:latin typeface="Consolas" pitchFamily="49" charset="0"/>
                <a:cs typeface="Consolas" pitchFamily="49" charset="0"/>
              </a:rPr>
              <a:t>document.body.</a:t>
            </a:r>
            <a:r>
              <a:rPr lang="en-US" sz="2000" b="1" dirty="0" err="1">
                <a:solidFill>
                  <a:srgbClr val="7030A0"/>
                </a:solidFill>
                <a:latin typeface="Consolas" pitchFamily="49" charset="0"/>
                <a:cs typeface="Consolas" pitchFamily="49" charset="0"/>
              </a:rPr>
              <a:t>children</a:t>
            </a:r>
            <a:r>
              <a:rPr lang="en-US" sz="2000" dirty="0">
                <a:latin typeface="Consolas" pitchFamily="49" charset="0"/>
                <a:cs typeface="Consolas" pitchFamily="49" charset="0"/>
              </a:rPr>
              <a:t>;</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for</a:t>
            </a:r>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i = 0; i &lt; </a:t>
            </a:r>
            <a:r>
              <a:rPr lang="en-US" sz="2000" dirty="0" err="1">
                <a:latin typeface="Consolas" pitchFamily="49" charset="0"/>
                <a:cs typeface="Consolas" pitchFamily="49" charset="0"/>
              </a:rPr>
              <a:t>bodyElements.length</a:t>
            </a:r>
            <a:r>
              <a:rPr lang="en-US" sz="2000" dirty="0">
                <a:latin typeface="Consolas" pitchFamily="49" charset="0"/>
                <a:cs typeface="Consolas" pitchFamily="49" charset="0"/>
              </a:rPr>
              <a:t>; i++) {</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bodyElements</a:t>
            </a:r>
            <a:r>
              <a:rPr lang="en-US" sz="2000" dirty="0">
                <a:latin typeface="Consolas" pitchFamily="49" charset="0"/>
                <a:cs typeface="Consolas" pitchFamily="49" charset="0"/>
              </a:rPr>
              <a:t>[i]);</a:t>
            </a:r>
            <a:r>
              <a:rPr lang="ru-RU" sz="2000" dirty="0">
                <a:latin typeface="Consolas" pitchFamily="49" charset="0"/>
                <a:cs typeface="Consolas" pitchFamily="49" charset="0"/>
              </a:rPr>
              <a:t> // </a:t>
            </a:r>
            <a:r>
              <a:rPr lang="en-US" sz="2000" dirty="0">
                <a:solidFill>
                  <a:schemeClr val="accent2">
                    <a:lumMod val="60000"/>
                    <a:lumOff val="40000"/>
                  </a:schemeClr>
                </a:solidFill>
                <a:latin typeface="Consolas" pitchFamily="49" charset="0"/>
                <a:cs typeface="Consolas" pitchFamily="49" charset="0"/>
              </a:rPr>
              <a:t>DIV SCRIPT</a:t>
            </a:r>
            <a:r>
              <a:rPr lang="en-US" sz="2000" dirty="0">
                <a:latin typeface="Consolas" pitchFamily="49" charset="0"/>
                <a:cs typeface="Consolas" pitchFamily="49" charset="0"/>
              </a:rPr>
              <a:t> </a:t>
            </a:r>
          </a:p>
          <a:p>
            <a:pPr marL="0" lvl="1" defTabSz="360000"/>
            <a:r>
              <a:rPr lang="en-US" sz="2000" dirty="0">
                <a:latin typeface="Consolas" pitchFamily="49" charset="0"/>
                <a:cs typeface="Consolas" pitchFamily="49" charset="0"/>
              </a:rPr>
              <a:t>      }</a:t>
            </a:r>
          </a:p>
          <a:p>
            <a:pPr marL="0" lvl="1" defTabSz="360000"/>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0" lvl="1"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endParaRPr lang="ru-RU" sz="2000" u="sng" dirty="0">
              <a:latin typeface="Consolas" pitchFamily="49" charset="0"/>
              <a:cs typeface="Consolas" pitchFamily="49" charset="0"/>
            </a:endParaRPr>
          </a:p>
          <a:p>
            <a:endParaRPr lang="en-US" sz="2000" dirty="0">
              <a:latin typeface="Consolas" pitchFamily="49" charset="0"/>
              <a:cs typeface="Consolas" pitchFamily="49" charset="0"/>
            </a:endParaRPr>
          </a:p>
        </p:txBody>
      </p:sp>
    </p:spTree>
    <p:extLst>
      <p:ext uri="{BB962C8B-B14F-4D97-AF65-F5344CB8AC3E}">
        <p14:creationId xmlns:p14="http://schemas.microsoft.com/office/powerpoint/2010/main" val="9067199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779530" cy="5635145"/>
          </a:xfrm>
        </p:spPr>
        <p:txBody>
          <a:bodyPr rtlCol="0">
            <a:noAutofit/>
          </a:bodyPr>
          <a:lstStyle/>
          <a:p>
            <a:r>
              <a:rPr lang="en-US" dirty="0"/>
              <a:t>You can use the </a:t>
            </a:r>
            <a:r>
              <a:rPr lang="en-US" b="1" dirty="0" err="1">
                <a:solidFill>
                  <a:srgbClr val="7030A0"/>
                </a:solidFill>
              </a:rPr>
              <a:t>firstChild</a:t>
            </a:r>
            <a:r>
              <a:rPr lang="en-US" dirty="0">
                <a:solidFill>
                  <a:srgbClr val="7030A0"/>
                </a:solidFill>
              </a:rPr>
              <a:t> </a:t>
            </a:r>
            <a:r>
              <a:rPr lang="en-US" dirty="0"/>
              <a:t>and </a:t>
            </a:r>
            <a:r>
              <a:rPr lang="en-US" b="1" dirty="0" err="1">
                <a:solidFill>
                  <a:srgbClr val="7030A0"/>
                </a:solidFill>
              </a:rPr>
              <a:t>lastChild</a:t>
            </a:r>
            <a:r>
              <a:rPr lang="en-US" dirty="0">
                <a:solidFill>
                  <a:srgbClr val="7030A0"/>
                </a:solidFill>
              </a:rPr>
              <a:t> </a:t>
            </a:r>
            <a:r>
              <a:rPr lang="en-US" dirty="0"/>
              <a:t>properties of the DOM node to access the first and last direct </a:t>
            </a:r>
            <a:r>
              <a:rPr lang="en-US" i="1" dirty="0"/>
              <a:t>child node</a:t>
            </a:r>
            <a:r>
              <a:rPr lang="en-US" dirty="0"/>
              <a:t> of a node, respectively. If the node doesn't have any child element, it returns </a:t>
            </a:r>
            <a:r>
              <a:rPr lang="en-US" i="1" dirty="0"/>
              <a:t>null</a:t>
            </a:r>
            <a:r>
              <a:rPr lang="en-US" dirty="0"/>
              <a:t>.</a:t>
            </a:r>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navigation. Node object</a:t>
            </a:r>
            <a:br>
              <a:rPr lang="en-US" sz="3600" b="1" dirty="0"/>
            </a:br>
            <a:r>
              <a:rPr lang="en-US" sz="3600" b="1" dirty="0"/>
              <a:t> </a:t>
            </a:r>
            <a:endParaRPr lang="en-US" sz="3600" b="1" dirty="0">
              <a:latin typeface="Proxima Nova Black" charset="0"/>
            </a:endParaRPr>
          </a:p>
        </p:txBody>
      </p:sp>
      <p:grpSp>
        <p:nvGrpSpPr>
          <p:cNvPr id="5" name="Group 50"/>
          <p:cNvGrpSpPr/>
          <p:nvPr/>
        </p:nvGrpSpPr>
        <p:grpSpPr>
          <a:xfrm>
            <a:off x="5992310" y="2204537"/>
            <a:ext cx="5621647" cy="1885070"/>
            <a:chOff x="5633523" y="2057400"/>
            <a:chExt cx="5621647" cy="1885070"/>
          </a:xfrm>
        </p:grpSpPr>
        <p:sp>
          <p:nvSpPr>
            <p:cNvPr id="6" name="Rectangle 4"/>
            <p:cNvSpPr/>
            <p:nvPr/>
          </p:nvSpPr>
          <p:spPr>
            <a:xfrm>
              <a:off x="7539696" y="2057400"/>
              <a:ext cx="1434905" cy="3376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BODY</a:t>
              </a:r>
              <a:endParaRPr lang="uk-UA" dirty="0">
                <a:solidFill>
                  <a:schemeClr val="tx1"/>
                </a:solidFill>
              </a:endParaRPr>
            </a:p>
          </p:txBody>
        </p:sp>
        <p:sp>
          <p:nvSpPr>
            <p:cNvPr id="7" name="Rectangle 7"/>
            <p:cNvSpPr/>
            <p:nvPr/>
          </p:nvSpPr>
          <p:spPr>
            <a:xfrm>
              <a:off x="7940331" y="3603087"/>
              <a:ext cx="633633" cy="339383"/>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t>
              </a:r>
              <a:endParaRPr lang="uk-UA" dirty="0">
                <a:solidFill>
                  <a:schemeClr val="tx1"/>
                </a:solidFill>
              </a:endParaRPr>
            </a:p>
          </p:txBody>
        </p:sp>
        <p:sp>
          <p:nvSpPr>
            <p:cNvPr id="8" name="Rectangle 8"/>
            <p:cNvSpPr/>
            <p:nvPr/>
          </p:nvSpPr>
          <p:spPr>
            <a:xfrm>
              <a:off x="10197903" y="3604845"/>
              <a:ext cx="659425" cy="3376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endParaRPr lang="uk-UA" dirty="0">
                <a:solidFill>
                  <a:schemeClr val="tx1"/>
                </a:solidFill>
              </a:endParaRPr>
            </a:p>
          </p:txBody>
        </p:sp>
        <p:sp>
          <p:nvSpPr>
            <p:cNvPr id="9" name="Rectangle 9"/>
            <p:cNvSpPr/>
            <p:nvPr/>
          </p:nvSpPr>
          <p:spPr>
            <a:xfrm>
              <a:off x="5633523" y="3603087"/>
              <a:ext cx="682871" cy="3376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H1</a:t>
              </a:r>
              <a:endParaRPr lang="uk-UA" dirty="0">
                <a:solidFill>
                  <a:schemeClr val="tx1"/>
                </a:solidFill>
              </a:endParaRPr>
            </a:p>
          </p:txBody>
        </p:sp>
        <p:cxnSp>
          <p:nvCxnSpPr>
            <p:cNvPr id="10" name="Straight Arrow Connector 13"/>
            <p:cNvCxnSpPr>
              <a:stCxn id="6" idx="2"/>
            </p:cNvCxnSpPr>
            <p:nvPr/>
          </p:nvCxnSpPr>
          <p:spPr>
            <a:xfrm flipH="1">
              <a:off x="8257147" y="2395025"/>
              <a:ext cx="2" cy="12080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5"/>
            <p:cNvCxnSpPr/>
            <p:nvPr/>
          </p:nvCxnSpPr>
          <p:spPr>
            <a:xfrm>
              <a:off x="6209418" y="2999056"/>
              <a:ext cx="409545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Arrow Connector 17"/>
            <p:cNvCxnSpPr/>
            <p:nvPr/>
          </p:nvCxnSpPr>
          <p:spPr>
            <a:xfrm>
              <a:off x="6230228" y="2999056"/>
              <a:ext cx="0" cy="6040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9"/>
            <p:cNvCxnSpPr/>
            <p:nvPr/>
          </p:nvCxnSpPr>
          <p:spPr>
            <a:xfrm>
              <a:off x="10304876" y="2999056"/>
              <a:ext cx="0" cy="6040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0156471" y="2069207"/>
              <a:ext cx="1098699" cy="400110"/>
            </a:xfrm>
            <a:prstGeom prst="rect">
              <a:avLst/>
            </a:prstGeom>
            <a:noFill/>
          </p:spPr>
          <p:txBody>
            <a:bodyPr wrap="none" rtlCol="0">
              <a:spAutoFit/>
            </a:bodyPr>
            <a:lstStyle/>
            <a:p>
              <a:r>
                <a:rPr lang="en-US" sz="2000" b="1" dirty="0" err="1">
                  <a:solidFill>
                    <a:srgbClr val="7030A0"/>
                  </a:solidFill>
                </a:rPr>
                <a:t>lastChild</a:t>
              </a:r>
              <a:endParaRPr lang="uk-UA" sz="2000" b="1" dirty="0">
                <a:solidFill>
                  <a:srgbClr val="7030A0"/>
                </a:solidFill>
              </a:endParaRPr>
            </a:p>
          </p:txBody>
        </p:sp>
        <p:cxnSp>
          <p:nvCxnSpPr>
            <p:cNvPr id="15" name="Straight Connector 25"/>
            <p:cNvCxnSpPr/>
            <p:nvPr/>
          </p:nvCxnSpPr>
          <p:spPr>
            <a:xfrm flipH="1">
              <a:off x="6200656" y="2240307"/>
              <a:ext cx="1223302" cy="7047"/>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6" name="Straight Connector 28"/>
            <p:cNvCxnSpPr/>
            <p:nvPr/>
          </p:nvCxnSpPr>
          <p:spPr>
            <a:xfrm>
              <a:off x="9090339" y="2226212"/>
              <a:ext cx="1107564" cy="0"/>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7" name="Straight Arrow Connector 33"/>
            <p:cNvCxnSpPr/>
            <p:nvPr/>
          </p:nvCxnSpPr>
          <p:spPr>
            <a:xfrm>
              <a:off x="5896998" y="2438539"/>
              <a:ext cx="0" cy="1166306"/>
            </a:xfrm>
            <a:prstGeom prst="straightConnector1">
              <a:avLst/>
            </a:prstGeom>
            <a:ln>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35"/>
            <p:cNvCxnSpPr>
              <a:endCxn id="8" idx="0"/>
            </p:cNvCxnSpPr>
            <p:nvPr/>
          </p:nvCxnSpPr>
          <p:spPr>
            <a:xfrm>
              <a:off x="10527615" y="2438539"/>
              <a:ext cx="1" cy="1166306"/>
            </a:xfrm>
            <a:prstGeom prst="straightConnector1">
              <a:avLst/>
            </a:prstGeom>
            <a:ln>
              <a:solidFill>
                <a:srgbClr val="0000FF"/>
              </a:solidFill>
              <a:tailEnd type="triangle"/>
            </a:ln>
          </p:spPr>
          <p:style>
            <a:lnRef idx="1">
              <a:schemeClr val="accent1"/>
            </a:lnRef>
            <a:fillRef idx="0">
              <a:schemeClr val="accent1"/>
            </a:fillRef>
            <a:effectRef idx="0">
              <a:schemeClr val="accent1"/>
            </a:effectRef>
            <a:fontRef idx="minor">
              <a:schemeClr val="tx1"/>
            </a:fontRef>
          </p:style>
        </p:cxnSp>
      </p:grpSp>
      <p:sp>
        <p:nvSpPr>
          <p:cNvPr id="19" name="TextBox 18"/>
          <p:cNvSpPr txBox="1"/>
          <p:nvPr/>
        </p:nvSpPr>
        <p:spPr>
          <a:xfrm>
            <a:off x="5556076" y="2216344"/>
            <a:ext cx="1142044" cy="400110"/>
          </a:xfrm>
          <a:prstGeom prst="rect">
            <a:avLst/>
          </a:prstGeom>
          <a:noFill/>
        </p:spPr>
        <p:txBody>
          <a:bodyPr wrap="none" rtlCol="0">
            <a:spAutoFit/>
          </a:bodyPr>
          <a:lstStyle/>
          <a:p>
            <a:r>
              <a:rPr lang="en-US" sz="2000" b="1" dirty="0" err="1">
                <a:solidFill>
                  <a:srgbClr val="7030A0"/>
                </a:solidFill>
              </a:rPr>
              <a:t>firstChild</a:t>
            </a:r>
            <a:endParaRPr lang="uk-UA" sz="2000" b="1" dirty="0">
              <a:solidFill>
                <a:srgbClr val="7030A0"/>
              </a:solidFill>
            </a:endParaRPr>
          </a:p>
        </p:txBody>
      </p:sp>
      <p:sp>
        <p:nvSpPr>
          <p:cNvPr id="25" name="Прямоугольник 24"/>
          <p:cNvSpPr/>
          <p:nvPr/>
        </p:nvSpPr>
        <p:spPr>
          <a:xfrm>
            <a:off x="354703" y="2353221"/>
            <a:ext cx="4068441" cy="1631216"/>
          </a:xfrm>
          <a:prstGeom prst="rect">
            <a:avLst/>
          </a:prstGeom>
        </p:spPr>
        <p:txBody>
          <a:bodyPr wrap="square">
            <a:spAutoFit/>
          </a:bodyPr>
          <a:lstStyle/>
          <a:p>
            <a:pPr marL="0"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h1</a:t>
            </a:r>
            <a:r>
              <a:rPr lang="en-US" sz="2000" dirty="0">
                <a:latin typeface="Consolas" pitchFamily="49" charset="0"/>
                <a:cs typeface="Consolas" pitchFamily="49" charset="0"/>
              </a:rPr>
              <a:t>&gt;Some header&lt;/</a:t>
            </a:r>
            <a:r>
              <a:rPr lang="en-US" sz="2000" dirty="0">
                <a:solidFill>
                  <a:srgbClr val="0070C0"/>
                </a:solidFill>
                <a:latin typeface="Consolas" pitchFamily="49" charset="0"/>
                <a:cs typeface="Consolas" pitchFamily="49" charset="0"/>
              </a:rPr>
              <a:t>h1</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p</a:t>
            </a:r>
            <a:r>
              <a:rPr lang="en-US" sz="2000" dirty="0">
                <a:latin typeface="Consolas" pitchFamily="49" charset="0"/>
                <a:cs typeface="Consolas" pitchFamily="49" charset="0"/>
              </a:rPr>
              <a:t>&gt;Some text&lt;/</a:t>
            </a:r>
            <a:r>
              <a:rPr lang="en-US" sz="2000" dirty="0">
                <a:solidFill>
                  <a:srgbClr val="0070C0"/>
                </a:solidFill>
                <a:latin typeface="Consolas" pitchFamily="49" charset="0"/>
                <a:cs typeface="Consolas" pitchFamily="49" charset="0"/>
              </a:rPr>
              <a:t>p</a:t>
            </a:r>
            <a:r>
              <a:rPr lang="en-US" sz="2000" dirty="0">
                <a:latin typeface="Consolas" pitchFamily="49" charset="0"/>
                <a:cs typeface="Consolas" pitchFamily="49" charset="0"/>
              </a:rPr>
              <a:t>&gt;</a:t>
            </a:r>
          </a:p>
          <a:p>
            <a:pPr lvl="1"/>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a</a:t>
            </a:r>
            <a:r>
              <a:rPr lang="en-US" sz="2000" dirty="0">
                <a:latin typeface="Consolas" pitchFamily="49" charset="0"/>
                <a:cs typeface="Consolas" pitchFamily="49" charset="0"/>
              </a:rPr>
              <a:t>&gt;Some link&lt;/</a:t>
            </a:r>
            <a:r>
              <a:rPr lang="en-US" sz="2000" dirty="0">
                <a:solidFill>
                  <a:srgbClr val="0070C0"/>
                </a:solidFill>
                <a:latin typeface="Consolas" pitchFamily="49" charset="0"/>
                <a:cs typeface="Consolas" pitchFamily="49" charset="0"/>
              </a:rPr>
              <a:t>a</a:t>
            </a:r>
            <a:r>
              <a:rPr lang="en-US" sz="2000" dirty="0">
                <a:latin typeface="Consolas" pitchFamily="49" charset="0"/>
                <a:cs typeface="Consolas" pitchFamily="49" charset="0"/>
              </a:rPr>
              <a:t>&gt;</a:t>
            </a:r>
          </a:p>
          <a:p>
            <a:pPr marL="0" lvl="1"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endParaRPr lang="ru-RU" sz="2000" u="sng" dirty="0">
              <a:latin typeface="Consolas" pitchFamily="49" charset="0"/>
              <a:cs typeface="Consolas" pitchFamily="49" charset="0"/>
            </a:endParaRPr>
          </a:p>
        </p:txBody>
      </p:sp>
      <p:sp>
        <p:nvSpPr>
          <p:cNvPr id="28" name="Стрелка вправо 27"/>
          <p:cNvSpPr/>
          <p:nvPr/>
        </p:nvSpPr>
        <p:spPr>
          <a:xfrm>
            <a:off x="4497572" y="3019973"/>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Прямоугольник 25"/>
          <p:cNvSpPr/>
          <p:nvPr/>
        </p:nvSpPr>
        <p:spPr>
          <a:xfrm>
            <a:off x="413693" y="4696529"/>
            <a:ext cx="11328064" cy="1938992"/>
          </a:xfrm>
          <a:prstGeom prst="rect">
            <a:avLst/>
          </a:prstGeom>
        </p:spPr>
        <p:txBody>
          <a:bodyPr wrap="square">
            <a:spAutoFit/>
          </a:bodyPr>
          <a:lstStyle/>
          <a:p>
            <a:pPr marL="0" lvl="1" algn="just" defTabSz="360000"/>
            <a:r>
              <a:rPr lang="en-US" sz="2000" dirty="0">
                <a:latin typeface="Arial" panose="020B0604020202020204" pitchFamily="34" charset="0"/>
                <a:cs typeface="Arial" panose="020B0604020202020204" pitchFamily="34" charset="0"/>
              </a:rPr>
              <a:t>The "</a:t>
            </a:r>
            <a:r>
              <a:rPr lang="en-US" sz="2000" dirty="0" err="1">
                <a:latin typeface="Arial" panose="020B0604020202020204" pitchFamily="34" charset="0"/>
                <a:cs typeface="Arial" panose="020B0604020202020204" pitchFamily="34" charset="0"/>
              </a:rPr>
              <a:t>firstChild</a:t>
            </a:r>
            <a:r>
              <a:rPr lang="en-US" sz="2000" dirty="0">
                <a:latin typeface="Arial" panose="020B0604020202020204" pitchFamily="34" charset="0"/>
                <a:cs typeface="Arial" panose="020B0604020202020204" pitchFamily="34" charset="0"/>
              </a:rPr>
              <a:t>" and "</a:t>
            </a:r>
            <a:r>
              <a:rPr lang="en-US" sz="2000" dirty="0" err="1">
                <a:latin typeface="Arial" panose="020B0604020202020204" pitchFamily="34" charset="0"/>
                <a:cs typeface="Arial" panose="020B0604020202020204" pitchFamily="34" charset="0"/>
              </a:rPr>
              <a:t>lastChild</a:t>
            </a:r>
            <a:r>
              <a:rPr lang="en-US" sz="2000" dirty="0">
                <a:latin typeface="Arial" panose="020B0604020202020204" pitchFamily="34" charset="0"/>
                <a:cs typeface="Arial" panose="020B0604020202020204" pitchFamily="34" charset="0"/>
              </a:rPr>
              <a:t>" properties are a faster and shorter way to access the first and last elements of "</a:t>
            </a:r>
            <a:r>
              <a:rPr lang="en-US" sz="2000" dirty="0" err="1">
                <a:latin typeface="Arial" panose="020B0604020202020204" pitchFamily="34" charset="0"/>
                <a:cs typeface="Arial" panose="020B0604020202020204" pitchFamily="34" charset="0"/>
              </a:rPr>
              <a:t>childNodes</a:t>
            </a:r>
            <a:r>
              <a:rPr lang="en-US" sz="2000" dirty="0">
                <a:latin typeface="Arial" panose="020B0604020202020204" pitchFamily="34" charset="0"/>
                <a:cs typeface="Arial" panose="020B0604020202020204" pitchFamily="34" charset="0"/>
              </a:rPr>
              <a:t>"</a:t>
            </a:r>
            <a:endParaRPr lang="ru-RU" sz="2000" dirty="0">
              <a:latin typeface="Arial" panose="020B0604020202020204" pitchFamily="34" charset="0"/>
              <a:cs typeface="Arial" panose="020B0604020202020204" pitchFamily="34" charset="0"/>
            </a:endParaRP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The equalities are true:</a:t>
            </a:r>
          </a:p>
          <a:p>
            <a:pPr marL="0" lvl="1" algn="just" defTabSz="360000"/>
            <a:r>
              <a:rPr lang="ru-RU" sz="2000" dirty="0" err="1">
                <a:latin typeface="Consolas" pitchFamily="49" charset="0"/>
                <a:cs typeface="Consolas" pitchFamily="49" charset="0"/>
              </a:rPr>
              <a:t>body.</a:t>
            </a:r>
            <a:r>
              <a:rPr lang="ru-RU" sz="2000" b="1" dirty="0" err="1">
                <a:solidFill>
                  <a:srgbClr val="7030A0"/>
                </a:solidFill>
                <a:latin typeface="Consolas" pitchFamily="49" charset="0"/>
                <a:cs typeface="Consolas" pitchFamily="49" charset="0"/>
              </a:rPr>
              <a:t>firstChild</a:t>
            </a:r>
            <a:r>
              <a:rPr lang="ru-RU" sz="2000" dirty="0">
                <a:latin typeface="Consolas" pitchFamily="49" charset="0"/>
                <a:cs typeface="Consolas" pitchFamily="49" charset="0"/>
              </a:rPr>
              <a:t> === </a:t>
            </a:r>
            <a:r>
              <a:rPr lang="ru-RU" sz="2000" dirty="0" err="1">
                <a:latin typeface="Consolas" pitchFamily="49" charset="0"/>
                <a:cs typeface="Consolas" pitchFamily="49" charset="0"/>
              </a:rPr>
              <a:t>body.</a:t>
            </a:r>
            <a:r>
              <a:rPr lang="ru-RU" sz="2000" dirty="0" err="1">
                <a:solidFill>
                  <a:srgbClr val="7030A0"/>
                </a:solidFill>
                <a:latin typeface="Consolas" pitchFamily="49" charset="0"/>
                <a:cs typeface="Consolas" pitchFamily="49" charset="0"/>
              </a:rPr>
              <a:t>childNodes</a:t>
            </a:r>
            <a:r>
              <a:rPr lang="ru-RU" sz="2000" dirty="0">
                <a:latin typeface="Consolas" pitchFamily="49" charset="0"/>
                <a:cs typeface="Consolas" pitchFamily="49" charset="0"/>
              </a:rPr>
              <a:t>[0]</a:t>
            </a:r>
          </a:p>
          <a:p>
            <a:pPr marL="0" lvl="1" defTabSz="360000"/>
            <a:r>
              <a:rPr lang="ru-RU" sz="2000" dirty="0" err="1">
                <a:latin typeface="Consolas" pitchFamily="49" charset="0"/>
                <a:cs typeface="Consolas" pitchFamily="49" charset="0"/>
              </a:rPr>
              <a:t>body.</a:t>
            </a:r>
            <a:r>
              <a:rPr lang="ru-RU" sz="2000" b="1" dirty="0" err="1">
                <a:solidFill>
                  <a:srgbClr val="7030A0"/>
                </a:solidFill>
                <a:latin typeface="Consolas" pitchFamily="49" charset="0"/>
                <a:cs typeface="Consolas" pitchFamily="49" charset="0"/>
              </a:rPr>
              <a:t>lastChild</a:t>
            </a:r>
            <a:r>
              <a:rPr lang="ru-RU" sz="2000" dirty="0">
                <a:latin typeface="Consolas" pitchFamily="49" charset="0"/>
                <a:cs typeface="Consolas" pitchFamily="49" charset="0"/>
              </a:rPr>
              <a:t> === </a:t>
            </a:r>
            <a:r>
              <a:rPr lang="ru-RU" sz="2000" dirty="0" err="1">
                <a:latin typeface="Consolas" pitchFamily="49" charset="0"/>
                <a:cs typeface="Consolas" pitchFamily="49" charset="0"/>
              </a:rPr>
              <a:t>body.</a:t>
            </a:r>
            <a:r>
              <a:rPr lang="ru-RU" sz="2000" dirty="0" err="1">
                <a:solidFill>
                  <a:srgbClr val="7030A0"/>
                </a:solidFill>
                <a:latin typeface="Consolas" pitchFamily="49" charset="0"/>
                <a:cs typeface="Consolas" pitchFamily="49" charset="0"/>
              </a:rPr>
              <a:t>childNodes</a:t>
            </a:r>
            <a:r>
              <a:rPr lang="ru-RU" sz="2000" dirty="0">
                <a:latin typeface="Consolas" pitchFamily="49" charset="0"/>
                <a:cs typeface="Consolas" pitchFamily="49" charset="0"/>
              </a:rPr>
              <a:t>[body.</a:t>
            </a:r>
            <a:r>
              <a:rPr lang="ru-RU" sz="2000" dirty="0">
                <a:solidFill>
                  <a:srgbClr val="7030A0"/>
                </a:solidFill>
                <a:latin typeface="Consolas" pitchFamily="49" charset="0"/>
                <a:cs typeface="Consolas" pitchFamily="49" charset="0"/>
              </a:rPr>
              <a:t>childNodes</a:t>
            </a:r>
            <a:r>
              <a:rPr lang="ru-RU" sz="2000" dirty="0">
                <a:latin typeface="Consolas" pitchFamily="49" charset="0"/>
                <a:cs typeface="Consolas" pitchFamily="49" charset="0"/>
              </a:rPr>
              <a:t>.length-1]</a:t>
            </a:r>
            <a:endParaRPr lang="ru-RU" sz="2000" u="sng" dirty="0">
              <a:solidFill>
                <a:srgbClr val="0000FF"/>
              </a:solidFill>
              <a:latin typeface="Consolas" pitchFamily="49" charset="0"/>
              <a:cs typeface="Consolas" pitchFamily="49" charset="0"/>
            </a:endParaRPr>
          </a:p>
        </p:txBody>
      </p:sp>
    </p:spTree>
    <p:extLst>
      <p:ext uri="{BB962C8B-B14F-4D97-AF65-F5344CB8AC3E}">
        <p14:creationId xmlns:p14="http://schemas.microsoft.com/office/powerpoint/2010/main" val="906719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350455"/>
            <a:ext cx="11494709" cy="5635145"/>
          </a:xfrm>
        </p:spPr>
        <p:txBody>
          <a:bodyPr rtlCol="0">
            <a:noAutofit/>
          </a:bodyPr>
          <a:lstStyle/>
          <a:p>
            <a:pPr marL="0" lvl="1" algn="just" defTabSz="360000"/>
            <a:r>
              <a:rPr lang="en-US" sz="2000" dirty="0">
                <a:cs typeface="Arial" panose="020B0604020202020204" pitchFamily="34" charset="0"/>
              </a:rPr>
              <a:t>Property "</a:t>
            </a:r>
            <a:r>
              <a:rPr lang="en-US" sz="2000" b="1" dirty="0" err="1">
                <a:solidFill>
                  <a:srgbClr val="7030A0"/>
                </a:solidFill>
                <a:cs typeface="Arial" panose="020B0604020202020204" pitchFamily="34" charset="0"/>
              </a:rPr>
              <a:t>parentNode</a:t>
            </a:r>
            <a:r>
              <a:rPr lang="en-US" sz="2000" dirty="0">
                <a:cs typeface="Arial" panose="020B0604020202020204" pitchFamily="34" charset="0"/>
              </a:rPr>
              <a:t>" refers to the parent node</a:t>
            </a:r>
          </a:p>
          <a:p>
            <a:pPr marL="0" lvl="1" algn="just" defTabSz="360000"/>
            <a:r>
              <a:rPr lang="en-US" sz="2000" dirty="0">
                <a:cs typeface="Arial" panose="020B0604020202020204" pitchFamily="34" charset="0"/>
              </a:rPr>
              <a:t>The "</a:t>
            </a:r>
            <a:r>
              <a:rPr lang="en-US" sz="2000" b="1" dirty="0" err="1">
                <a:solidFill>
                  <a:srgbClr val="7030A0"/>
                </a:solidFill>
                <a:cs typeface="Arial" panose="020B0604020202020204" pitchFamily="34" charset="0"/>
              </a:rPr>
              <a:t>previousSibling</a:t>
            </a:r>
            <a:r>
              <a:rPr lang="en-US" sz="2000" dirty="0">
                <a:cs typeface="Arial" panose="020B0604020202020204" pitchFamily="34" charset="0"/>
              </a:rPr>
              <a:t>" and "</a:t>
            </a:r>
            <a:r>
              <a:rPr lang="en-US" sz="2000" b="1" dirty="0" err="1">
                <a:solidFill>
                  <a:srgbClr val="7030A0"/>
                </a:solidFill>
                <a:cs typeface="Arial" panose="020B0604020202020204" pitchFamily="34" charset="0"/>
              </a:rPr>
              <a:t>nextSibling</a:t>
            </a:r>
            <a:r>
              <a:rPr lang="en-US" sz="2000" dirty="0">
                <a:cs typeface="Arial" panose="020B0604020202020204" pitchFamily="34" charset="0"/>
              </a:rPr>
              <a:t>" properties give access to the left and right neighbors:</a:t>
            </a:r>
            <a:endParaRPr lang="en-US" sz="20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49"/>
            <a:ext cx="11565619" cy="1091625"/>
          </a:xfrm>
        </p:spPr>
        <p:txBody>
          <a:bodyPr/>
          <a:lstStyle/>
          <a:p>
            <a:r>
              <a:rPr lang="en-US" sz="3600" b="1" dirty="0">
                <a:latin typeface="Proxima Nova Black" charset="0"/>
              </a:rPr>
              <a:t>DOM navigation. </a:t>
            </a:r>
            <a:r>
              <a:rPr lang="en-US" sz="3600" dirty="0" err="1">
                <a:latin typeface="Proxima Nova Black" charset="0"/>
              </a:rPr>
              <a:t>ParentNode</a:t>
            </a:r>
            <a:r>
              <a:rPr lang="en-US" sz="3600" dirty="0">
                <a:latin typeface="Proxima Nova Black" charset="0"/>
              </a:rPr>
              <a:t>, </a:t>
            </a:r>
            <a:r>
              <a:rPr lang="en-US" sz="3600" dirty="0" err="1">
                <a:latin typeface="Proxima Nova Black" charset="0"/>
              </a:rPr>
              <a:t>previousSibling</a:t>
            </a:r>
            <a:r>
              <a:rPr lang="en-US" sz="3600" dirty="0">
                <a:latin typeface="Proxima Nova Black" charset="0"/>
              </a:rPr>
              <a:t>, </a:t>
            </a:r>
            <a:r>
              <a:rPr lang="en-US" sz="3600" dirty="0" err="1">
                <a:latin typeface="Proxima Nova Black" charset="0"/>
              </a:rPr>
              <a:t>nextSibling</a:t>
            </a:r>
            <a:r>
              <a:rPr lang="en-US" sz="3600" b="1" dirty="0">
                <a:latin typeface="Proxima Nova Black" charset="0"/>
              </a:rPr>
              <a:t> properties</a:t>
            </a:r>
            <a:br>
              <a:rPr lang="en-US" sz="3600" b="1" dirty="0">
                <a:latin typeface="Proxima Nova Black" charset="0"/>
              </a:rPr>
            </a:br>
            <a:r>
              <a:rPr lang="en-US" sz="3600" b="1" dirty="0">
                <a:latin typeface="Proxima Nova Black" charset="0"/>
              </a:rPr>
              <a:t> </a:t>
            </a:r>
          </a:p>
        </p:txBody>
      </p:sp>
      <p:pic>
        <p:nvPicPr>
          <p:cNvPr id="2" name="Picture 2" descr="https://www.qualitestgroup.com/images/howto/DOMTree_HowT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3081" y="3410312"/>
            <a:ext cx="6248399" cy="3419370"/>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1975162" y="2023626"/>
            <a:ext cx="8956161" cy="1569660"/>
          </a:xfrm>
          <a:prstGeom prst="rect">
            <a:avLst/>
          </a:prstGeom>
        </p:spPr>
        <p:txBody>
          <a:bodyPr wrap="square">
            <a:spAutoFit/>
          </a:bodyPr>
          <a:lstStyle/>
          <a:p>
            <a:r>
              <a:rPr lang="it-IT" sz="1900" dirty="0">
                <a:latin typeface="Consolas" pitchFamily="49" charset="0"/>
                <a:cs typeface="Consolas" pitchFamily="49" charset="0"/>
              </a:rPr>
              <a:t>&lt;</a:t>
            </a:r>
            <a:r>
              <a:rPr lang="it-IT" sz="1900" dirty="0">
                <a:solidFill>
                  <a:srgbClr val="0070C0"/>
                </a:solidFill>
                <a:latin typeface="Consolas" pitchFamily="49" charset="0"/>
                <a:cs typeface="Consolas" pitchFamily="49" charset="0"/>
              </a:rPr>
              <a:t>ul</a:t>
            </a:r>
            <a:r>
              <a:rPr lang="it-IT" sz="1900" dirty="0">
                <a:latin typeface="Consolas" pitchFamily="49" charset="0"/>
                <a:cs typeface="Consolas" pitchFamily="49" charset="0"/>
              </a:rPr>
              <a:t>&gt;</a:t>
            </a:r>
          </a:p>
          <a:p>
            <a:pPr lvl="1"/>
            <a:r>
              <a:rPr lang="it-IT" sz="1900" dirty="0">
                <a:latin typeface="Consolas" pitchFamily="49" charset="0"/>
                <a:cs typeface="Consolas" pitchFamily="49" charset="0"/>
              </a:rPr>
              <a:t>&lt;</a:t>
            </a:r>
            <a:r>
              <a:rPr lang="it-IT" sz="1900" dirty="0">
                <a:solidFill>
                  <a:srgbClr val="0070C0"/>
                </a:solidFill>
                <a:latin typeface="Consolas" pitchFamily="49" charset="0"/>
                <a:cs typeface="Consolas" pitchFamily="49" charset="0"/>
              </a:rPr>
              <a:t>li </a:t>
            </a:r>
            <a:r>
              <a:rPr lang="en-US" sz="2000" dirty="0">
                <a:solidFill>
                  <a:schemeClr val="accent5">
                    <a:lumMod val="60000"/>
                    <a:lumOff val="40000"/>
                  </a:schemeClr>
                </a:solidFill>
              </a:rPr>
              <a:t>id</a:t>
            </a:r>
            <a:r>
              <a:rPr lang="en-US" sz="2000" dirty="0"/>
              <a:t>="</a:t>
            </a:r>
            <a:r>
              <a:rPr lang="en-US" sz="2000" dirty="0" err="1"/>
              <a:t>liElem</a:t>
            </a:r>
            <a:r>
              <a:rPr lang="en-US" sz="2000" dirty="0"/>
              <a:t>"</a:t>
            </a:r>
            <a:r>
              <a:rPr lang="it-IT" sz="1900" dirty="0">
                <a:latin typeface="Consolas" pitchFamily="49" charset="0"/>
                <a:cs typeface="Consolas" pitchFamily="49" charset="0"/>
              </a:rPr>
              <a:t>&gt;node&lt;/</a:t>
            </a:r>
            <a:r>
              <a:rPr lang="it-IT" sz="1900" dirty="0">
                <a:solidFill>
                  <a:srgbClr val="0070C0"/>
                </a:solidFill>
                <a:latin typeface="Consolas" pitchFamily="49" charset="0"/>
                <a:cs typeface="Consolas" pitchFamily="49" charset="0"/>
              </a:rPr>
              <a:t>li</a:t>
            </a:r>
            <a:r>
              <a:rPr lang="it-IT" sz="1900" dirty="0">
                <a:latin typeface="Consolas" pitchFamily="49" charset="0"/>
                <a:cs typeface="Consolas" pitchFamily="49" charset="0"/>
              </a:rPr>
              <a:t>&gt;</a:t>
            </a:r>
          </a:p>
          <a:p>
            <a:pPr lvl="1"/>
            <a:r>
              <a:rPr lang="it-IT" sz="1900" dirty="0">
                <a:latin typeface="Consolas" pitchFamily="49" charset="0"/>
                <a:cs typeface="Consolas" pitchFamily="49" charset="0"/>
              </a:rPr>
              <a:t>&lt;</a:t>
            </a:r>
            <a:r>
              <a:rPr lang="it-IT" sz="1900" dirty="0">
                <a:solidFill>
                  <a:srgbClr val="0070C0"/>
                </a:solidFill>
                <a:latin typeface="Consolas" pitchFamily="49" charset="0"/>
                <a:cs typeface="Consolas" pitchFamily="49" charset="0"/>
              </a:rPr>
              <a:t>li</a:t>
            </a:r>
            <a:r>
              <a:rPr lang="it-IT" sz="1900" dirty="0">
                <a:latin typeface="Consolas" pitchFamily="49" charset="0"/>
                <a:cs typeface="Consolas" pitchFamily="49" charset="0"/>
              </a:rPr>
              <a:t>&gt;&lt;</a:t>
            </a:r>
            <a:r>
              <a:rPr lang="it-IT" sz="1900" dirty="0">
                <a:solidFill>
                  <a:srgbClr val="0070C0"/>
                </a:solidFill>
                <a:latin typeface="Consolas" pitchFamily="49" charset="0"/>
                <a:cs typeface="Consolas" pitchFamily="49" charset="0"/>
              </a:rPr>
              <a:t>span</a:t>
            </a:r>
            <a:r>
              <a:rPr lang="it-IT" sz="1900" dirty="0">
                <a:latin typeface="Consolas" pitchFamily="49" charset="0"/>
                <a:cs typeface="Consolas" pitchFamily="49" charset="0"/>
              </a:rPr>
              <a:t>&gt;node&lt;/</a:t>
            </a:r>
            <a:r>
              <a:rPr lang="it-IT" sz="1900" dirty="0">
                <a:solidFill>
                  <a:srgbClr val="0070C0"/>
                </a:solidFill>
                <a:latin typeface="Consolas" pitchFamily="49" charset="0"/>
                <a:cs typeface="Consolas" pitchFamily="49" charset="0"/>
              </a:rPr>
              <a:t>span</a:t>
            </a:r>
            <a:r>
              <a:rPr lang="it-IT" sz="1900" dirty="0">
                <a:latin typeface="Consolas" pitchFamily="49" charset="0"/>
                <a:cs typeface="Consolas" pitchFamily="49" charset="0"/>
              </a:rPr>
              <a:t>&gt;&lt;</a:t>
            </a:r>
            <a:r>
              <a:rPr lang="it-IT" sz="1900" dirty="0">
                <a:solidFill>
                  <a:srgbClr val="0070C0"/>
                </a:solidFill>
                <a:latin typeface="Consolas" pitchFamily="49" charset="0"/>
                <a:cs typeface="Consolas" pitchFamily="49" charset="0"/>
              </a:rPr>
              <a:t>a</a:t>
            </a:r>
            <a:r>
              <a:rPr lang="it-IT" sz="1900" dirty="0">
                <a:latin typeface="Consolas" pitchFamily="49" charset="0"/>
                <a:cs typeface="Consolas" pitchFamily="49" charset="0"/>
              </a:rPr>
              <a:t> href="#"&gt;node&lt;/</a:t>
            </a:r>
            <a:r>
              <a:rPr lang="it-IT" sz="1900" dirty="0">
                <a:solidFill>
                  <a:srgbClr val="0070C0"/>
                </a:solidFill>
                <a:latin typeface="Consolas" pitchFamily="49" charset="0"/>
                <a:cs typeface="Consolas" pitchFamily="49" charset="0"/>
              </a:rPr>
              <a:t>a</a:t>
            </a:r>
            <a:r>
              <a:rPr lang="it-IT" sz="1900" dirty="0">
                <a:latin typeface="Consolas" pitchFamily="49" charset="0"/>
                <a:cs typeface="Consolas" pitchFamily="49" charset="0"/>
              </a:rPr>
              <a:t>&gt;&lt;</a:t>
            </a:r>
            <a:r>
              <a:rPr lang="it-IT" sz="1900" dirty="0">
                <a:solidFill>
                  <a:srgbClr val="0070C0"/>
                </a:solidFill>
                <a:latin typeface="Consolas" pitchFamily="49" charset="0"/>
                <a:cs typeface="Consolas" pitchFamily="49" charset="0"/>
              </a:rPr>
              <a:t>p</a:t>
            </a:r>
            <a:r>
              <a:rPr lang="it-IT" sz="1900" dirty="0">
                <a:latin typeface="Consolas" pitchFamily="49" charset="0"/>
                <a:cs typeface="Consolas" pitchFamily="49" charset="0"/>
              </a:rPr>
              <a:t>&gt;node&lt;/</a:t>
            </a:r>
            <a:r>
              <a:rPr lang="it-IT" sz="1900" dirty="0">
                <a:solidFill>
                  <a:srgbClr val="0070C0"/>
                </a:solidFill>
                <a:latin typeface="Consolas" pitchFamily="49" charset="0"/>
                <a:cs typeface="Consolas" pitchFamily="49" charset="0"/>
              </a:rPr>
              <a:t>p</a:t>
            </a:r>
            <a:r>
              <a:rPr lang="it-IT" sz="1900" dirty="0">
                <a:latin typeface="Consolas" pitchFamily="49" charset="0"/>
                <a:cs typeface="Consolas" pitchFamily="49" charset="0"/>
              </a:rPr>
              <a:t>&gt;&lt;/</a:t>
            </a:r>
            <a:r>
              <a:rPr lang="it-IT" sz="1900" dirty="0">
                <a:solidFill>
                  <a:srgbClr val="0070C0"/>
                </a:solidFill>
                <a:latin typeface="Consolas" pitchFamily="49" charset="0"/>
                <a:cs typeface="Consolas" pitchFamily="49" charset="0"/>
              </a:rPr>
              <a:t>li</a:t>
            </a:r>
            <a:r>
              <a:rPr lang="it-IT" sz="1900" dirty="0">
                <a:latin typeface="Consolas" pitchFamily="49" charset="0"/>
                <a:cs typeface="Consolas" pitchFamily="49" charset="0"/>
              </a:rPr>
              <a:t>&gt;</a:t>
            </a:r>
          </a:p>
          <a:p>
            <a:pPr lvl="1"/>
            <a:r>
              <a:rPr lang="it-IT" sz="1900" dirty="0">
                <a:latin typeface="Consolas" pitchFamily="49" charset="0"/>
                <a:cs typeface="Consolas" pitchFamily="49" charset="0"/>
              </a:rPr>
              <a:t>&lt;</a:t>
            </a:r>
            <a:r>
              <a:rPr lang="it-IT" sz="1900" dirty="0">
                <a:solidFill>
                  <a:srgbClr val="0070C0"/>
                </a:solidFill>
                <a:latin typeface="Consolas" pitchFamily="49" charset="0"/>
                <a:cs typeface="Consolas" pitchFamily="49" charset="0"/>
              </a:rPr>
              <a:t>li</a:t>
            </a:r>
            <a:r>
              <a:rPr lang="it-IT" sz="1900" dirty="0">
                <a:latin typeface="Consolas" pitchFamily="49" charset="0"/>
                <a:cs typeface="Consolas" pitchFamily="49" charset="0"/>
              </a:rPr>
              <a:t>&gt;node&lt;/</a:t>
            </a:r>
            <a:r>
              <a:rPr lang="it-IT" sz="1900" dirty="0">
                <a:solidFill>
                  <a:srgbClr val="0070C0"/>
                </a:solidFill>
                <a:latin typeface="Consolas" pitchFamily="49" charset="0"/>
                <a:cs typeface="Consolas" pitchFamily="49" charset="0"/>
              </a:rPr>
              <a:t>li</a:t>
            </a:r>
            <a:r>
              <a:rPr lang="it-IT" sz="1900" dirty="0">
                <a:latin typeface="Consolas" pitchFamily="49" charset="0"/>
                <a:cs typeface="Consolas" pitchFamily="49" charset="0"/>
              </a:rPr>
              <a:t>&gt;</a:t>
            </a:r>
          </a:p>
          <a:p>
            <a:r>
              <a:rPr lang="it-IT" sz="1900" dirty="0">
                <a:latin typeface="Consolas" pitchFamily="49" charset="0"/>
                <a:cs typeface="Consolas" pitchFamily="49" charset="0"/>
              </a:rPr>
              <a:t>&lt;/</a:t>
            </a:r>
            <a:r>
              <a:rPr lang="it-IT" sz="1900" dirty="0">
                <a:solidFill>
                  <a:srgbClr val="0070C0"/>
                </a:solidFill>
                <a:latin typeface="Consolas" pitchFamily="49" charset="0"/>
                <a:cs typeface="Consolas" pitchFamily="49" charset="0"/>
              </a:rPr>
              <a:t>ul</a:t>
            </a:r>
            <a:r>
              <a:rPr lang="it-IT" sz="1900" dirty="0">
                <a:latin typeface="Consolas" pitchFamily="49" charset="0"/>
                <a:cs typeface="Consolas" pitchFamily="49" charset="0"/>
              </a:rPr>
              <a:t>&gt;</a:t>
            </a:r>
            <a:endParaRPr lang="ru-RU" sz="1900" dirty="0">
              <a:latin typeface="Consolas" pitchFamily="49" charset="0"/>
              <a:cs typeface="Consolas" pitchFamily="49" charset="0"/>
            </a:endParaRPr>
          </a:p>
        </p:txBody>
      </p:sp>
    </p:spTree>
    <p:extLst>
      <p:ext uri="{BB962C8B-B14F-4D97-AF65-F5344CB8AC3E}">
        <p14:creationId xmlns:p14="http://schemas.microsoft.com/office/powerpoint/2010/main" val="16061526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882603"/>
            <a:ext cx="11779530" cy="5635145"/>
          </a:xfrm>
        </p:spPr>
        <p:txBody>
          <a:bodyPr rtlCol="0">
            <a:noAutofit/>
          </a:bodyPr>
          <a:lstStyle/>
          <a:p>
            <a:pPr marL="0" lvl="1" algn="just" defTabSz="360000"/>
            <a:r>
              <a:rPr lang="en-US" sz="2000" dirty="0">
                <a:latin typeface="Arial" panose="020B0604020202020204" pitchFamily="34" charset="0"/>
                <a:cs typeface="Arial" panose="020B0604020202020204" pitchFamily="34" charset="0"/>
              </a:rPr>
              <a:t>Tables have additional properties for more convenient navigation</a:t>
            </a:r>
            <a:r>
              <a:rPr lang="ru-RU" sz="2000" dirty="0">
                <a:latin typeface="Arial" panose="020B0604020202020204" pitchFamily="34" charset="0"/>
                <a:cs typeface="Arial" panose="020B0604020202020204" pitchFamily="34" charset="0"/>
              </a:rPr>
              <a:t>:</a:t>
            </a:r>
          </a:p>
          <a:p>
            <a:pPr marL="342900" lvl="1" indent="-342900" algn="just"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caption/</a:t>
            </a:r>
            <a:r>
              <a:rPr lang="en-US" sz="2000" b="1" dirty="0" err="1">
                <a:solidFill>
                  <a:srgbClr val="7030A0"/>
                </a:solidFill>
                <a:latin typeface="Arial" panose="020B0604020202020204" pitchFamily="34" charset="0"/>
                <a:cs typeface="Arial" panose="020B0604020202020204" pitchFamily="34" charset="0"/>
              </a:rPr>
              <a:t>tHead</a:t>
            </a:r>
            <a:r>
              <a:rPr lang="en-US" sz="2000" b="1" dirty="0">
                <a:solidFill>
                  <a:srgbClr val="7030A0"/>
                </a:solidFill>
                <a:latin typeface="Arial" panose="020B0604020202020204" pitchFamily="34" charset="0"/>
                <a:cs typeface="Arial" panose="020B0604020202020204" pitchFamily="34" charset="0"/>
              </a:rPr>
              <a:t>/</a:t>
            </a:r>
            <a:r>
              <a:rPr lang="en-US" sz="2000" b="1" dirty="0" err="1">
                <a:solidFill>
                  <a:srgbClr val="7030A0"/>
                </a:solidFill>
                <a:latin typeface="Arial" panose="020B0604020202020204" pitchFamily="34" charset="0"/>
                <a:cs typeface="Arial" panose="020B0604020202020204" pitchFamily="34" charset="0"/>
              </a:rPr>
              <a:t>tFoot</a:t>
            </a:r>
            <a:r>
              <a:rPr lang="en-US" sz="2000" b="1"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links to table elements CAPTION, THEAD, TFOOT</a:t>
            </a:r>
          </a:p>
          <a:p>
            <a:pPr marL="342900" lvl="1" indent="-342900" algn="just" defTabSz="360000">
              <a:buFont typeface="Arial" panose="020B0604020202020204" pitchFamily="34" charset="0"/>
              <a:buChar char="•"/>
            </a:pPr>
            <a:r>
              <a:rPr lang="en-US" sz="2000" b="1" dirty="0" err="1">
                <a:solidFill>
                  <a:srgbClr val="7030A0"/>
                </a:solidFill>
                <a:latin typeface="Arial" panose="020B0604020202020204" pitchFamily="34" charset="0"/>
                <a:cs typeface="Arial" panose="020B0604020202020204" pitchFamily="34" charset="0"/>
              </a:rPr>
              <a:t>tBodies</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a list of elements of the TBODY table, according to the specification there may be several</a:t>
            </a:r>
          </a:p>
          <a:p>
            <a:pPr marL="342900" lvl="1" indent="-342900" algn="just"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rows</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a list of TR lines of the table/section THEAD/FFOOT/TBODY</a:t>
            </a:r>
          </a:p>
          <a:p>
            <a:pPr marL="342900" lvl="1" indent="-342900" algn="just"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cells</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list of TD/TH cells</a:t>
            </a:r>
          </a:p>
          <a:p>
            <a:pPr marL="342900" lvl="1" indent="-342900" algn="just" defTabSz="360000">
              <a:buFont typeface="Arial" panose="020B0604020202020204" pitchFamily="34" charset="0"/>
              <a:buChar char="•"/>
            </a:pPr>
            <a:r>
              <a:rPr lang="en-US" sz="2000" b="1" dirty="0" err="1">
                <a:solidFill>
                  <a:srgbClr val="7030A0"/>
                </a:solidFill>
                <a:latin typeface="Arial" panose="020B0604020202020204" pitchFamily="34" charset="0"/>
                <a:cs typeface="Arial" panose="020B0604020202020204" pitchFamily="34" charset="0"/>
              </a:rPr>
              <a:t>sectionRowIndex</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line number in the current section THEAD/TBODY</a:t>
            </a:r>
          </a:p>
          <a:p>
            <a:pPr marL="342900" lvl="1" indent="-342900" algn="just" defTabSz="360000">
              <a:buFont typeface="Arial" panose="020B0604020202020204" pitchFamily="34" charset="0"/>
              <a:buChar char="•"/>
            </a:pPr>
            <a:r>
              <a:rPr lang="en-US" sz="2000" b="1" dirty="0" err="1">
                <a:solidFill>
                  <a:srgbClr val="7030A0"/>
                </a:solidFill>
                <a:latin typeface="Arial" panose="020B0604020202020204" pitchFamily="34" charset="0"/>
                <a:cs typeface="Arial" panose="020B0604020202020204" pitchFamily="34" charset="0"/>
              </a:rPr>
              <a:t>rowIndex</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row number in the table</a:t>
            </a:r>
          </a:p>
          <a:p>
            <a:pPr marL="342900" lvl="1" indent="-342900" algn="just" defTabSz="360000">
              <a:buFont typeface="Arial" panose="020B0604020202020204" pitchFamily="34" charset="0"/>
              <a:buChar char="•"/>
            </a:pPr>
            <a:r>
              <a:rPr lang="en-US" sz="2000" b="1" dirty="0" err="1">
                <a:solidFill>
                  <a:srgbClr val="7030A0"/>
                </a:solidFill>
                <a:latin typeface="Arial" panose="020B0604020202020204" pitchFamily="34" charset="0"/>
                <a:cs typeface="Arial" panose="020B0604020202020204" pitchFamily="34" charset="0"/>
              </a:rPr>
              <a:t>cellIndex</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cell number in a row</a:t>
            </a:r>
          </a:p>
          <a:p>
            <a:pPr marL="342900" lvl="1" indent="-342900" algn="just" defTabSz="360000">
              <a:buFont typeface="Arial" panose="020B0604020202020204" pitchFamily="34" charset="0"/>
              <a:buChar char="•"/>
            </a:pPr>
            <a:r>
              <a:rPr lang="en-US" sz="1900" dirty="0">
                <a:solidFill>
                  <a:srgbClr val="0000FF"/>
                </a:solidFill>
                <a:latin typeface="Consolas" pitchFamily="49" charset="0"/>
                <a:cs typeface="Consolas" pitchFamily="49" charset="0"/>
              </a:rPr>
              <a:t>&lt;body&gt;</a:t>
            </a:r>
            <a:endParaRPr lang="ru-RU" sz="1900" dirty="0">
              <a:solidFill>
                <a:srgbClr val="0000FF"/>
              </a:solidFill>
              <a:latin typeface="Consolas" pitchFamily="49" charset="0"/>
              <a:cs typeface="Consolas" pitchFamily="49" charset="0"/>
            </a:endParaRPr>
          </a:p>
          <a:p>
            <a:pPr marL="457152" lvl="2" defTabSz="360000"/>
            <a:r>
              <a:rPr lang="ru-RU" sz="1900" dirty="0">
                <a:solidFill>
                  <a:srgbClr val="0000FF"/>
                </a:solidFill>
                <a:latin typeface="Consolas" pitchFamily="49" charset="0"/>
                <a:cs typeface="Consolas" pitchFamily="49" charset="0"/>
              </a:rPr>
              <a:t>   &lt;</a:t>
            </a:r>
            <a:r>
              <a:rPr lang="en-US" sz="1900" dirty="0">
                <a:solidFill>
                  <a:srgbClr val="0000FF"/>
                </a:solidFill>
                <a:latin typeface="Consolas" pitchFamily="49" charset="0"/>
                <a:cs typeface="Consolas" pitchFamily="49" charset="0"/>
              </a:rPr>
              <a:t>table&gt;</a:t>
            </a:r>
          </a:p>
          <a:p>
            <a:pPr marL="457152" lvl="2" defTabSz="360000"/>
            <a:r>
              <a:rPr lang="en-US" sz="1900" dirty="0">
                <a:solidFill>
                  <a:srgbClr val="0000FF"/>
                </a:solidFill>
                <a:latin typeface="Consolas" pitchFamily="49" charset="0"/>
                <a:cs typeface="Consolas" pitchFamily="49" charset="0"/>
              </a:rPr>
              <a:t>   </a:t>
            </a:r>
            <a:r>
              <a:rPr lang="ru-RU" sz="1900" dirty="0">
                <a:solidFill>
                  <a:srgbClr val="0000FF"/>
                </a:solidFill>
                <a:latin typeface="Consolas" pitchFamily="49" charset="0"/>
                <a:cs typeface="Consolas" pitchFamily="49" charset="0"/>
              </a:rPr>
              <a:t>   </a:t>
            </a:r>
            <a:r>
              <a:rPr lang="en-US" sz="1900" dirty="0">
                <a:solidFill>
                  <a:srgbClr val="0000FF"/>
                </a:solidFill>
                <a:latin typeface="Consolas" pitchFamily="49" charset="0"/>
                <a:cs typeface="Consolas" pitchFamily="49" charset="0"/>
              </a:rPr>
              <a:t>&lt;</a:t>
            </a:r>
            <a:r>
              <a:rPr lang="en-US" sz="1900" dirty="0" err="1">
                <a:solidFill>
                  <a:srgbClr val="0000FF"/>
                </a:solidFill>
                <a:latin typeface="Consolas" pitchFamily="49" charset="0"/>
                <a:cs typeface="Consolas" pitchFamily="49" charset="0"/>
              </a:rPr>
              <a:t>tr</a:t>
            </a:r>
            <a:r>
              <a:rPr lang="en-US" sz="1900" dirty="0">
                <a:solidFill>
                  <a:srgbClr val="0000FF"/>
                </a:solidFill>
                <a:latin typeface="Consolas" pitchFamily="49" charset="0"/>
                <a:cs typeface="Consolas" pitchFamily="49" charset="0"/>
              </a:rPr>
              <a:t>&gt;&lt;td&gt;</a:t>
            </a:r>
            <a:r>
              <a:rPr lang="en-US" sz="1900" dirty="0">
                <a:latin typeface="Consolas" pitchFamily="49" charset="0"/>
                <a:cs typeface="Consolas" pitchFamily="49" charset="0"/>
              </a:rPr>
              <a:t>Monday</a:t>
            </a:r>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td&gt;&lt;td&gt;</a:t>
            </a:r>
            <a:r>
              <a:rPr lang="en-US" sz="1900" dirty="0">
                <a:latin typeface="Consolas" pitchFamily="49" charset="0"/>
                <a:cs typeface="Consolas" pitchFamily="49" charset="0"/>
              </a:rPr>
              <a:t>Tuesday</a:t>
            </a:r>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td&gt;&lt;/</a:t>
            </a:r>
            <a:r>
              <a:rPr lang="en-US" sz="1900" dirty="0" err="1">
                <a:solidFill>
                  <a:srgbClr val="0000FF"/>
                </a:solidFill>
                <a:latin typeface="Consolas" pitchFamily="49" charset="0"/>
                <a:cs typeface="Consolas" pitchFamily="49" charset="0"/>
              </a:rPr>
              <a:t>tr</a:t>
            </a:r>
            <a:r>
              <a:rPr lang="en-US" sz="1900" dirty="0">
                <a:solidFill>
                  <a:srgbClr val="0000FF"/>
                </a:solidFill>
                <a:latin typeface="Consolas" pitchFamily="49" charset="0"/>
                <a:cs typeface="Consolas" pitchFamily="49" charset="0"/>
              </a:rPr>
              <a:t>&gt;</a:t>
            </a:r>
          </a:p>
          <a:p>
            <a:pPr marL="457152" lvl="2" defTabSz="360000"/>
            <a:r>
              <a:rPr lang="en-US" sz="1900" dirty="0">
                <a:solidFill>
                  <a:srgbClr val="0000FF"/>
                </a:solidFill>
                <a:latin typeface="Consolas" pitchFamily="49" charset="0"/>
                <a:cs typeface="Consolas" pitchFamily="49" charset="0"/>
              </a:rPr>
              <a:t>   </a:t>
            </a:r>
            <a:r>
              <a:rPr lang="ru-RU" sz="1900" dirty="0">
                <a:solidFill>
                  <a:srgbClr val="0000FF"/>
                </a:solidFill>
                <a:latin typeface="Consolas" pitchFamily="49" charset="0"/>
                <a:cs typeface="Consolas" pitchFamily="49" charset="0"/>
              </a:rPr>
              <a:t>   </a:t>
            </a:r>
            <a:r>
              <a:rPr lang="en-US" sz="1900" dirty="0">
                <a:solidFill>
                  <a:srgbClr val="0000FF"/>
                </a:solidFill>
                <a:latin typeface="Consolas" pitchFamily="49" charset="0"/>
                <a:cs typeface="Consolas" pitchFamily="49" charset="0"/>
              </a:rPr>
              <a:t>&lt;</a:t>
            </a:r>
            <a:r>
              <a:rPr lang="en-US" sz="1900" dirty="0" err="1">
                <a:solidFill>
                  <a:srgbClr val="0000FF"/>
                </a:solidFill>
                <a:latin typeface="Consolas" pitchFamily="49" charset="0"/>
                <a:cs typeface="Consolas" pitchFamily="49" charset="0"/>
              </a:rPr>
              <a:t>tr</a:t>
            </a:r>
            <a:r>
              <a:rPr lang="en-US" sz="1900" dirty="0">
                <a:solidFill>
                  <a:srgbClr val="0000FF"/>
                </a:solidFill>
                <a:latin typeface="Consolas" pitchFamily="49" charset="0"/>
                <a:cs typeface="Consolas" pitchFamily="49" charset="0"/>
              </a:rPr>
              <a:t>&gt;&lt;td&gt;</a:t>
            </a:r>
            <a:r>
              <a:rPr lang="en-US" sz="1900" dirty="0">
                <a:latin typeface="Consolas" pitchFamily="49" charset="0"/>
                <a:cs typeface="Consolas" pitchFamily="49" charset="0"/>
              </a:rPr>
              <a:t>Wednesday</a:t>
            </a:r>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td&gt;&lt;td&gt;</a:t>
            </a:r>
            <a:r>
              <a:rPr lang="en-US" sz="1900" dirty="0">
                <a:latin typeface="Consolas" pitchFamily="49" charset="0"/>
                <a:cs typeface="Consolas" pitchFamily="49" charset="0"/>
              </a:rPr>
              <a:t>Thursday</a:t>
            </a:r>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td&gt;&lt;/</a:t>
            </a:r>
            <a:r>
              <a:rPr lang="en-US" sz="1900" dirty="0" err="1">
                <a:solidFill>
                  <a:srgbClr val="0000FF"/>
                </a:solidFill>
                <a:latin typeface="Consolas" pitchFamily="49" charset="0"/>
                <a:cs typeface="Consolas" pitchFamily="49" charset="0"/>
              </a:rPr>
              <a:t>tr</a:t>
            </a:r>
            <a:r>
              <a:rPr lang="en-US" sz="1900" dirty="0">
                <a:solidFill>
                  <a:srgbClr val="0000FF"/>
                </a:solidFill>
                <a:latin typeface="Consolas" pitchFamily="49" charset="0"/>
                <a:cs typeface="Consolas" pitchFamily="49" charset="0"/>
              </a:rPr>
              <a:t>&gt;</a:t>
            </a:r>
          </a:p>
          <a:p>
            <a:pPr marL="457152" lvl="2" defTabSz="360000"/>
            <a:r>
              <a:rPr lang="ru-RU" sz="1900" dirty="0">
                <a:solidFill>
                  <a:srgbClr val="0000FF"/>
                </a:solidFill>
                <a:latin typeface="Consolas" pitchFamily="49" charset="0"/>
                <a:cs typeface="Consolas" pitchFamily="49" charset="0"/>
              </a:rPr>
              <a:t>   </a:t>
            </a:r>
            <a:r>
              <a:rPr lang="en-US" sz="1900" dirty="0">
                <a:solidFill>
                  <a:srgbClr val="0000FF"/>
                </a:solidFill>
                <a:latin typeface="Consolas" pitchFamily="49" charset="0"/>
                <a:cs typeface="Consolas" pitchFamily="49" charset="0"/>
              </a:rPr>
              <a:t>&lt;/table&gt;</a:t>
            </a:r>
          </a:p>
          <a:p>
            <a:pPr marL="457152" lvl="2" defTabSz="360000"/>
            <a:r>
              <a:rPr lang="ru-RU" sz="1900" dirty="0">
                <a:solidFill>
                  <a:srgbClr val="0000FF"/>
                </a:solidFill>
                <a:latin typeface="Consolas" pitchFamily="49" charset="0"/>
                <a:cs typeface="Consolas" pitchFamily="49" charset="0"/>
              </a:rPr>
              <a:t>   </a:t>
            </a:r>
            <a:r>
              <a:rPr lang="en-US" sz="1900" dirty="0">
                <a:solidFill>
                  <a:srgbClr val="0000FF"/>
                </a:solidFill>
                <a:latin typeface="Consolas" pitchFamily="49" charset="0"/>
                <a:cs typeface="Consolas" pitchFamily="49" charset="0"/>
              </a:rPr>
              <a:t>&lt;script&gt;</a:t>
            </a:r>
          </a:p>
          <a:p>
            <a:pPr marL="457152" lvl="2" defTabSz="360000"/>
            <a:r>
              <a:rPr lang="en-US" sz="1900" dirty="0">
                <a:latin typeface="Consolas" pitchFamily="49" charset="0"/>
                <a:cs typeface="Consolas" pitchFamily="49" charset="0"/>
              </a:rPr>
              <a:t>   </a:t>
            </a:r>
            <a:r>
              <a:rPr lang="ru-RU" sz="1900" dirty="0">
                <a:latin typeface="Consolas" pitchFamily="49" charset="0"/>
                <a:cs typeface="Consolas" pitchFamily="49" charset="0"/>
              </a:rPr>
              <a:t>   </a:t>
            </a:r>
            <a:r>
              <a:rPr lang="en-US" sz="1900" dirty="0">
                <a:solidFill>
                  <a:srgbClr val="0000FF"/>
                </a:solidFill>
                <a:latin typeface="Consolas" pitchFamily="49" charset="0"/>
                <a:cs typeface="Consolas" pitchFamily="49" charset="0"/>
              </a:rPr>
              <a:t>let </a:t>
            </a:r>
            <a:r>
              <a:rPr lang="en-US" sz="1900" dirty="0" err="1">
                <a:latin typeface="Consolas" pitchFamily="49" charset="0"/>
                <a:cs typeface="Consolas" pitchFamily="49" charset="0"/>
              </a:rPr>
              <a:t>elem</a:t>
            </a:r>
            <a:r>
              <a:rPr lang="en-US" sz="1900" dirty="0">
                <a:latin typeface="Consolas" pitchFamily="49" charset="0"/>
                <a:cs typeface="Consolas" pitchFamily="49" charset="0"/>
              </a:rPr>
              <a:t> = </a:t>
            </a:r>
            <a:r>
              <a:rPr lang="en-US" sz="1900" dirty="0" err="1">
                <a:latin typeface="Consolas" pitchFamily="49" charset="0"/>
                <a:cs typeface="Consolas" pitchFamily="49" charset="0"/>
              </a:rPr>
              <a:t>document.body.children</a:t>
            </a:r>
            <a:r>
              <a:rPr lang="en-US" sz="1900" dirty="0">
                <a:latin typeface="Consolas" pitchFamily="49" charset="0"/>
                <a:cs typeface="Consolas" pitchFamily="49" charset="0"/>
              </a:rPr>
              <a:t>[0];</a:t>
            </a:r>
          </a:p>
          <a:p>
            <a:pPr marL="457152" lvl="2" defTabSz="360000"/>
            <a:r>
              <a:rPr lang="en-US" sz="1900" dirty="0">
                <a:latin typeface="Consolas" pitchFamily="49" charset="0"/>
                <a:cs typeface="Consolas" pitchFamily="49" charset="0"/>
              </a:rPr>
              <a:t>   </a:t>
            </a:r>
            <a:r>
              <a:rPr lang="ru-RU" sz="1900" dirty="0">
                <a:latin typeface="Consolas" pitchFamily="49" charset="0"/>
                <a:cs typeface="Consolas" pitchFamily="49" charset="0"/>
              </a:rPr>
              <a:t>   </a:t>
            </a:r>
            <a:r>
              <a:rPr lang="en-US" sz="1900" dirty="0">
                <a:solidFill>
                  <a:schemeClr val="accent5">
                    <a:lumMod val="75000"/>
                  </a:schemeClr>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elem.</a:t>
            </a:r>
            <a:r>
              <a:rPr lang="en-US" sz="1900" b="1" dirty="0" err="1">
                <a:latin typeface="Consolas" pitchFamily="49" charset="0"/>
                <a:cs typeface="Consolas" pitchFamily="49" charset="0"/>
              </a:rPr>
              <a:t>rows</a:t>
            </a:r>
            <a:r>
              <a:rPr lang="en-US" sz="1900" b="1" dirty="0">
                <a:latin typeface="Consolas" pitchFamily="49" charset="0"/>
                <a:cs typeface="Consolas" pitchFamily="49" charset="0"/>
              </a:rPr>
              <a:t>[0].cells[0]</a:t>
            </a:r>
            <a:r>
              <a:rPr lang="en-US" sz="1900" dirty="0">
                <a:latin typeface="Consolas" pitchFamily="49" charset="0"/>
                <a:cs typeface="Consolas" pitchFamily="49" charset="0"/>
              </a:rPr>
              <a:t>.</a:t>
            </a:r>
            <a:r>
              <a:rPr lang="en-US" sz="1900" dirty="0" err="1">
                <a:latin typeface="Consolas" pitchFamily="49" charset="0"/>
                <a:cs typeface="Consolas" pitchFamily="49" charset="0"/>
              </a:rPr>
              <a:t>innerHTML</a:t>
            </a:r>
            <a:r>
              <a:rPr lang="en-US" sz="1900" dirty="0">
                <a:latin typeface="Consolas" pitchFamily="49" charset="0"/>
                <a:cs typeface="Consolas" pitchFamily="49" charset="0"/>
              </a:rPr>
              <a:t>); </a:t>
            </a:r>
            <a:endParaRPr lang="ru-RU" sz="1900" dirty="0">
              <a:solidFill>
                <a:schemeClr val="bg1">
                  <a:lumMod val="50000"/>
                </a:schemeClr>
              </a:solidFill>
              <a:latin typeface="Consolas" pitchFamily="49" charset="0"/>
              <a:cs typeface="Consolas" pitchFamily="49" charset="0"/>
            </a:endParaRPr>
          </a:p>
          <a:p>
            <a:pPr marL="457152" lvl="2" defTabSz="360000"/>
            <a:r>
              <a:rPr lang="ru-RU" sz="1900" dirty="0">
                <a:solidFill>
                  <a:srgbClr val="0000FF"/>
                </a:solidFill>
                <a:latin typeface="Consolas" pitchFamily="49" charset="0"/>
                <a:cs typeface="Consolas" pitchFamily="49" charset="0"/>
              </a:rPr>
              <a:t>   &lt;/</a:t>
            </a:r>
            <a:r>
              <a:rPr lang="en-US" sz="1900" dirty="0">
                <a:solidFill>
                  <a:srgbClr val="0000FF"/>
                </a:solidFill>
                <a:latin typeface="Consolas" pitchFamily="49" charset="0"/>
                <a:cs typeface="Consolas" pitchFamily="49" charset="0"/>
              </a:rPr>
              <a:t>script&gt;</a:t>
            </a:r>
            <a:endParaRPr lang="ru-RU" sz="1900" dirty="0">
              <a:solidFill>
                <a:srgbClr val="0000FF"/>
              </a:solidFill>
              <a:latin typeface="Consolas" pitchFamily="49" charset="0"/>
              <a:cs typeface="Consolas" pitchFamily="49" charset="0"/>
            </a:endParaRPr>
          </a:p>
          <a:p>
            <a:pPr marL="457152" lvl="2" defTabSz="360000"/>
            <a:r>
              <a:rPr lang="en-US" sz="1900" dirty="0">
                <a:solidFill>
                  <a:srgbClr val="0000FF"/>
                </a:solidFill>
                <a:latin typeface="Consolas" pitchFamily="49" charset="0"/>
                <a:cs typeface="Consolas" pitchFamily="49" charset="0"/>
              </a:rPr>
              <a:t>&lt;</a:t>
            </a:r>
            <a:r>
              <a:rPr lang="ru-RU" sz="1900" dirty="0">
                <a:solidFill>
                  <a:srgbClr val="0000FF"/>
                </a:solidFill>
                <a:latin typeface="Consolas" pitchFamily="49" charset="0"/>
                <a:cs typeface="Consolas" pitchFamily="49" charset="0"/>
              </a:rPr>
              <a:t>/</a:t>
            </a:r>
            <a:r>
              <a:rPr lang="en-US" sz="1900" dirty="0">
                <a:solidFill>
                  <a:srgbClr val="0000FF"/>
                </a:solidFill>
                <a:latin typeface="Consolas" pitchFamily="49" charset="0"/>
                <a:cs typeface="Consolas" pitchFamily="49" charset="0"/>
              </a:rPr>
              <a:t>body&gt;</a:t>
            </a:r>
            <a:endParaRPr lang="ru-RU" sz="1900" dirty="0">
              <a:solidFill>
                <a:srgbClr val="0000FF"/>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05549"/>
            <a:ext cx="11565619" cy="525970"/>
          </a:xfrm>
        </p:spPr>
        <p:txBody>
          <a:bodyPr/>
          <a:lstStyle/>
          <a:p>
            <a:r>
              <a:rPr lang="en-US" sz="3600" b="1" dirty="0">
                <a:latin typeface="Proxima Nova Black" charset="0"/>
              </a:rPr>
              <a:t>DOM navigation. Tables</a:t>
            </a:r>
            <a:br>
              <a:rPr lang="en-US" sz="3600" b="1" dirty="0"/>
            </a:br>
            <a:r>
              <a:rPr lang="en-US" sz="3600" b="1" dirty="0"/>
              <a:t> </a:t>
            </a:r>
            <a:endParaRPr lang="en-US" sz="3600" b="1" dirty="0">
              <a:latin typeface="Proxima Nova Black" charset="0"/>
            </a:endParaRPr>
          </a:p>
        </p:txBody>
      </p:sp>
      <p:sp>
        <p:nvSpPr>
          <p:cNvPr id="2" name="Прямоугольник 1"/>
          <p:cNvSpPr/>
          <p:nvPr/>
        </p:nvSpPr>
        <p:spPr>
          <a:xfrm>
            <a:off x="7061534" y="5817413"/>
            <a:ext cx="1577676" cy="369332"/>
          </a:xfrm>
          <a:prstGeom prst="rect">
            <a:avLst/>
          </a:prstGeom>
        </p:spPr>
        <p:txBody>
          <a:bodyPr wrap="none">
            <a:spAutoFit/>
          </a:bodyPr>
          <a:lstStyle/>
          <a:p>
            <a:r>
              <a:rPr lang="en-US" dirty="0">
                <a:solidFill>
                  <a:schemeClr val="bg1">
                    <a:lumMod val="50000"/>
                  </a:schemeClr>
                </a:solidFill>
                <a:latin typeface="Consolas" pitchFamily="49" charset="0"/>
                <a:cs typeface="Consolas" pitchFamily="49" charset="0"/>
              </a:rPr>
              <a:t>// "Monday</a:t>
            </a:r>
            <a:r>
              <a:rPr lang="ru-RU" dirty="0">
                <a:solidFill>
                  <a:schemeClr val="bg1">
                    <a:lumMod val="50000"/>
                  </a:schemeClr>
                </a:solidFill>
                <a:latin typeface="Consolas" pitchFamily="49" charset="0"/>
                <a:cs typeface="Consolas" pitchFamily="49" charset="0"/>
              </a:rPr>
              <a:t>"</a:t>
            </a:r>
            <a:endParaRPr lang="ru-RU" dirty="0"/>
          </a:p>
        </p:txBody>
      </p:sp>
    </p:spTree>
    <p:extLst>
      <p:ext uri="{BB962C8B-B14F-4D97-AF65-F5344CB8AC3E}">
        <p14:creationId xmlns:p14="http://schemas.microsoft.com/office/powerpoint/2010/main" val="304548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882603"/>
            <a:ext cx="11779530" cy="5635145"/>
          </a:xfrm>
        </p:spPr>
        <p:txBody>
          <a:bodyPr rtlCol="0">
            <a:noAutofit/>
          </a:bodyPr>
          <a:lstStyle/>
          <a:p>
            <a:pPr marL="0" lvl="1" algn="just" defTabSz="360000"/>
            <a:r>
              <a:rPr lang="en-US" sz="2000" dirty="0"/>
              <a:t>One of the ways to interact with users is html forms. To get the form, we can use both the serial number in the document and its name </a:t>
            </a:r>
            <a:r>
              <a:rPr lang="en-US" sz="2000" b="1" dirty="0" err="1">
                <a:solidFill>
                  <a:srgbClr val="7030A0"/>
                </a:solidFill>
                <a:cs typeface="Arial" panose="020B0604020202020204" pitchFamily="34" charset="0"/>
              </a:rPr>
              <a:t>document.forms</a:t>
            </a:r>
            <a:r>
              <a:rPr lang="en-US" sz="2000" b="1" dirty="0">
                <a:solidFill>
                  <a:srgbClr val="7030A0"/>
                </a:solidFill>
                <a:cs typeface="Arial" panose="020B0604020202020204" pitchFamily="34" charset="0"/>
              </a:rPr>
              <a:t>[index/name]</a:t>
            </a:r>
            <a:r>
              <a:rPr lang="ru-RU" sz="2000" dirty="0"/>
              <a:t>.</a:t>
            </a:r>
          </a:p>
          <a:p>
            <a:pPr marL="914306" lvl="3" algn="just" defTabSz="360000"/>
            <a:r>
              <a:rPr lang="en-US" sz="2000" dirty="0" err="1">
                <a:solidFill>
                  <a:srgbClr val="0070C0"/>
                </a:solidFill>
              </a:rPr>
              <a:t>document</a:t>
            </a:r>
            <a:r>
              <a:rPr lang="en-US" sz="2000" dirty="0" err="1"/>
              <a:t>.</a:t>
            </a:r>
            <a:r>
              <a:rPr lang="en-US" sz="2000" b="1" dirty="0" err="1">
                <a:solidFill>
                  <a:srgbClr val="7030A0"/>
                </a:solidFill>
              </a:rPr>
              <a:t>forms</a:t>
            </a:r>
            <a:r>
              <a:rPr lang="en-US" sz="2000" b="1" dirty="0"/>
              <a:t>[0] </a:t>
            </a:r>
            <a:r>
              <a:rPr lang="en-US" sz="2000" dirty="0"/>
              <a:t>-  first form in a document</a:t>
            </a:r>
          </a:p>
          <a:p>
            <a:pPr marL="914306" lvl="3" algn="just" defTabSz="360000"/>
            <a:r>
              <a:rPr lang="en-US" sz="2000" dirty="0" err="1">
                <a:solidFill>
                  <a:srgbClr val="0070C0"/>
                </a:solidFill>
              </a:rPr>
              <a:t>document</a:t>
            </a:r>
            <a:r>
              <a:rPr lang="en-US" sz="2000" dirty="0" err="1"/>
              <a:t>.</a:t>
            </a:r>
            <a:r>
              <a:rPr lang="en-US" sz="2000" b="1" dirty="0" err="1">
                <a:solidFill>
                  <a:srgbClr val="7030A0"/>
                </a:solidFill>
              </a:rPr>
              <a:t>forms</a:t>
            </a:r>
            <a:r>
              <a:rPr lang="en-US" sz="2000" dirty="0" err="1"/>
              <a:t>.</a:t>
            </a:r>
            <a:r>
              <a:rPr lang="en-US" sz="2000" b="1" dirty="0" err="1"/>
              <a:t>registerForm</a:t>
            </a:r>
            <a:r>
              <a:rPr lang="en-US" sz="2000" dirty="0"/>
              <a:t>  - name form</a:t>
            </a:r>
            <a:r>
              <a:rPr lang="ru-RU" sz="2000" dirty="0"/>
              <a:t> “</a:t>
            </a:r>
            <a:r>
              <a:rPr lang="en-US" sz="2000" dirty="0" err="1"/>
              <a:t>registerForm</a:t>
            </a:r>
            <a:r>
              <a:rPr lang="en-US" sz="2000" dirty="0"/>
              <a:t>" (name="</a:t>
            </a:r>
            <a:r>
              <a:rPr lang="en-US" sz="2000" dirty="0" err="1"/>
              <a:t>registerForm</a:t>
            </a:r>
            <a:r>
              <a:rPr lang="en-US" sz="2000" dirty="0"/>
              <a:t>") </a:t>
            </a:r>
          </a:p>
          <a:p>
            <a:pPr marL="914306" lvl="3" algn="just" defTabSz="360000"/>
            <a:endParaRPr lang="uk-UA" sz="2000" dirty="0"/>
          </a:p>
          <a:p>
            <a:pPr marL="0" lvl="1" algn="just" defTabSz="360000"/>
            <a:r>
              <a:rPr lang="en-US" sz="2000" dirty="0"/>
              <a:t>When we have already received the form, any item is available in the named collection. </a:t>
            </a:r>
            <a:r>
              <a:rPr lang="ru-RU" sz="2000" b="1" dirty="0" err="1">
                <a:solidFill>
                  <a:srgbClr val="7030A0"/>
                </a:solidFill>
              </a:rPr>
              <a:t>form.elements</a:t>
            </a:r>
            <a:r>
              <a:rPr lang="ru-RU" sz="2000" dirty="0"/>
              <a:t>.</a:t>
            </a:r>
            <a:endParaRPr lang="ru-RU" sz="1900" dirty="0">
              <a:solidFill>
                <a:srgbClr val="0000FF"/>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05549"/>
            <a:ext cx="11565619" cy="525970"/>
          </a:xfrm>
        </p:spPr>
        <p:txBody>
          <a:bodyPr/>
          <a:lstStyle/>
          <a:p>
            <a:r>
              <a:rPr lang="en-US" sz="3600" b="1" dirty="0">
                <a:latin typeface="Proxima Nova Black" charset="0"/>
              </a:rPr>
              <a:t>DOM navigation. Forms</a:t>
            </a:r>
            <a:br>
              <a:rPr lang="en-US" sz="3600" b="1" dirty="0"/>
            </a:br>
            <a:r>
              <a:rPr lang="en-US" sz="3600" b="1" dirty="0"/>
              <a:t> </a:t>
            </a:r>
            <a:endParaRPr lang="en-US" sz="3600" b="1" dirty="0">
              <a:latin typeface="Proxima Nova Black" charset="0"/>
            </a:endParaRPr>
          </a:p>
        </p:txBody>
      </p:sp>
      <p:sp>
        <p:nvSpPr>
          <p:cNvPr id="4" name="Rectangle 4"/>
          <p:cNvSpPr/>
          <p:nvPr/>
        </p:nvSpPr>
        <p:spPr>
          <a:xfrm>
            <a:off x="1865270" y="3031232"/>
            <a:ext cx="1842868" cy="492369"/>
          </a:xfrm>
          <a:prstGeom prst="rect">
            <a:avLst/>
          </a:prstGeom>
          <a:solidFill>
            <a:schemeClr val="accent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form</a:t>
            </a:r>
            <a:endParaRPr lang="uk-UA" dirty="0">
              <a:solidFill>
                <a:schemeClr val="tx1"/>
              </a:solidFill>
            </a:endParaRPr>
          </a:p>
        </p:txBody>
      </p:sp>
      <p:sp>
        <p:nvSpPr>
          <p:cNvPr id="5" name="Rectangle 5"/>
          <p:cNvSpPr/>
          <p:nvPr/>
        </p:nvSpPr>
        <p:spPr>
          <a:xfrm>
            <a:off x="3412716" y="5474177"/>
            <a:ext cx="1842868" cy="492369"/>
          </a:xfrm>
          <a:prstGeom prst="rect">
            <a:avLst/>
          </a:prstGeom>
          <a:solidFill>
            <a:schemeClr val="accent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elements[n]</a:t>
            </a:r>
            <a:endParaRPr lang="uk-UA" dirty="0">
              <a:solidFill>
                <a:schemeClr val="tx1"/>
              </a:solidFill>
            </a:endParaRPr>
          </a:p>
        </p:txBody>
      </p:sp>
      <p:sp>
        <p:nvSpPr>
          <p:cNvPr id="6" name="Rectangle 7"/>
          <p:cNvSpPr/>
          <p:nvPr/>
        </p:nvSpPr>
        <p:spPr>
          <a:xfrm>
            <a:off x="403833" y="5474177"/>
            <a:ext cx="1842868" cy="492369"/>
          </a:xfrm>
          <a:prstGeom prst="rect">
            <a:avLst/>
          </a:prstGeom>
          <a:solidFill>
            <a:schemeClr val="accent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elements[0]</a:t>
            </a:r>
            <a:endParaRPr lang="uk-UA" dirty="0">
              <a:solidFill>
                <a:schemeClr val="tx1"/>
              </a:solidFill>
            </a:endParaRPr>
          </a:p>
        </p:txBody>
      </p:sp>
      <p:sp>
        <p:nvSpPr>
          <p:cNvPr id="7" name="TextBox 6"/>
          <p:cNvSpPr txBox="1"/>
          <p:nvPr/>
        </p:nvSpPr>
        <p:spPr>
          <a:xfrm>
            <a:off x="2717167" y="5535695"/>
            <a:ext cx="225083" cy="369332"/>
          </a:xfrm>
          <a:prstGeom prst="rect">
            <a:avLst/>
          </a:prstGeom>
          <a:noFill/>
        </p:spPr>
        <p:txBody>
          <a:bodyPr wrap="square" rtlCol="0">
            <a:spAutoFit/>
          </a:bodyPr>
          <a:lstStyle/>
          <a:p>
            <a:r>
              <a:rPr lang="en-US" dirty="0"/>
              <a:t>…</a:t>
            </a:r>
            <a:endParaRPr lang="uk-UA" dirty="0"/>
          </a:p>
        </p:txBody>
      </p:sp>
      <p:cxnSp>
        <p:nvCxnSpPr>
          <p:cNvPr id="10" name="Straight Arrow Connector 15"/>
          <p:cNvCxnSpPr/>
          <p:nvPr/>
        </p:nvCxnSpPr>
        <p:spPr>
          <a:xfrm flipV="1">
            <a:off x="1073952" y="3539664"/>
            <a:ext cx="924969" cy="1906897"/>
          </a:xfrm>
          <a:prstGeom prst="straightConnector1">
            <a:avLst/>
          </a:prstGeom>
          <a:ln w="50800" cap="flat" cmpd="sng" algn="ctr">
            <a:solidFill>
              <a:srgbClr val="FF0000"/>
            </a:solidFill>
            <a:prstDash val="dash"/>
            <a:round/>
            <a:headEnd type="none" w="lg" len="lg"/>
            <a:tailEnd type="arrow" w="med" len="med"/>
          </a:ln>
        </p:spPr>
        <p:style>
          <a:lnRef idx="0">
            <a:scrgbClr r="0" g="0" b="0"/>
          </a:lnRef>
          <a:fillRef idx="0">
            <a:scrgbClr r="0" g="0" b="0"/>
          </a:fillRef>
          <a:effectRef idx="0">
            <a:scrgbClr r="0" g="0" b="0"/>
          </a:effectRef>
          <a:fontRef idx="minor">
            <a:schemeClr val="tx1"/>
          </a:fontRef>
        </p:style>
      </p:cxnSp>
      <p:sp>
        <p:nvSpPr>
          <p:cNvPr id="12" name="TextBox 11"/>
          <p:cNvSpPr txBox="1"/>
          <p:nvPr/>
        </p:nvSpPr>
        <p:spPr>
          <a:xfrm>
            <a:off x="923867" y="4163950"/>
            <a:ext cx="766729" cy="369332"/>
          </a:xfrm>
          <a:prstGeom prst="rect">
            <a:avLst/>
          </a:prstGeom>
          <a:noFill/>
        </p:spPr>
        <p:txBody>
          <a:bodyPr wrap="square" rtlCol="0">
            <a:spAutoFit/>
          </a:bodyPr>
          <a:lstStyle/>
          <a:p>
            <a:r>
              <a:rPr lang="en-US" dirty="0">
                <a:solidFill>
                  <a:srgbClr val="FF0000"/>
                </a:solidFill>
              </a:rPr>
              <a:t>form</a:t>
            </a:r>
            <a:endParaRPr lang="uk-UA" dirty="0">
              <a:solidFill>
                <a:srgbClr val="FF0000"/>
              </a:solidFill>
            </a:endParaRPr>
          </a:p>
        </p:txBody>
      </p:sp>
      <p:sp>
        <p:nvSpPr>
          <p:cNvPr id="14" name="TextBox 13"/>
          <p:cNvSpPr txBox="1"/>
          <p:nvPr/>
        </p:nvSpPr>
        <p:spPr>
          <a:xfrm>
            <a:off x="2227914" y="3539664"/>
            <a:ext cx="1203588" cy="369332"/>
          </a:xfrm>
          <a:prstGeom prst="rect">
            <a:avLst/>
          </a:prstGeom>
          <a:noFill/>
        </p:spPr>
        <p:txBody>
          <a:bodyPr wrap="square" rtlCol="0">
            <a:spAutoFit/>
          </a:bodyPr>
          <a:lstStyle/>
          <a:p>
            <a:r>
              <a:rPr lang="en-US" b="1" dirty="0">
                <a:solidFill>
                  <a:srgbClr val="7030A0"/>
                </a:solidFill>
              </a:rPr>
              <a:t>elements</a:t>
            </a:r>
            <a:endParaRPr lang="uk-UA" b="1" dirty="0">
              <a:solidFill>
                <a:srgbClr val="7030A0"/>
              </a:solidFill>
            </a:endParaRPr>
          </a:p>
        </p:txBody>
      </p:sp>
      <p:sp>
        <p:nvSpPr>
          <p:cNvPr id="16" name="TextBox 15"/>
          <p:cNvSpPr txBox="1"/>
          <p:nvPr/>
        </p:nvSpPr>
        <p:spPr>
          <a:xfrm>
            <a:off x="4045192" y="4217115"/>
            <a:ext cx="766729" cy="369332"/>
          </a:xfrm>
          <a:prstGeom prst="rect">
            <a:avLst/>
          </a:prstGeom>
          <a:noFill/>
        </p:spPr>
        <p:txBody>
          <a:bodyPr wrap="square" rtlCol="0">
            <a:spAutoFit/>
          </a:bodyPr>
          <a:lstStyle/>
          <a:p>
            <a:r>
              <a:rPr lang="en-US" dirty="0">
                <a:solidFill>
                  <a:srgbClr val="FF0000"/>
                </a:solidFill>
              </a:rPr>
              <a:t>form</a:t>
            </a:r>
            <a:endParaRPr lang="uk-UA" dirty="0">
              <a:solidFill>
                <a:srgbClr val="FF0000"/>
              </a:solidFill>
            </a:endParaRPr>
          </a:p>
        </p:txBody>
      </p:sp>
      <p:sp>
        <p:nvSpPr>
          <p:cNvPr id="2" name="Стрелка вниз 1"/>
          <p:cNvSpPr/>
          <p:nvPr/>
        </p:nvSpPr>
        <p:spPr>
          <a:xfrm rot="1500000">
            <a:off x="1746530" y="3447554"/>
            <a:ext cx="106224" cy="2102483"/>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ru-RU"/>
          </a:p>
        </p:txBody>
      </p:sp>
      <p:sp>
        <p:nvSpPr>
          <p:cNvPr id="20" name="Стрелка вниз 19"/>
          <p:cNvSpPr/>
          <p:nvPr/>
        </p:nvSpPr>
        <p:spPr>
          <a:xfrm rot="-1500000">
            <a:off x="3688314" y="3447554"/>
            <a:ext cx="106224" cy="2102483"/>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ru-RU"/>
          </a:p>
        </p:txBody>
      </p:sp>
      <p:cxnSp>
        <p:nvCxnSpPr>
          <p:cNvPr id="24" name="Straight Arrow Connector 15"/>
          <p:cNvCxnSpPr/>
          <p:nvPr/>
        </p:nvCxnSpPr>
        <p:spPr>
          <a:xfrm flipH="1" flipV="1">
            <a:off x="3580741" y="3512969"/>
            <a:ext cx="932879" cy="1950388"/>
          </a:xfrm>
          <a:prstGeom prst="straightConnector1">
            <a:avLst/>
          </a:prstGeom>
          <a:ln w="50800" cap="flat" cmpd="sng" algn="ctr">
            <a:solidFill>
              <a:srgbClr val="FF0000"/>
            </a:solidFill>
            <a:prstDash val="dash"/>
            <a:round/>
            <a:headEnd type="none" w="lg" len="lg"/>
            <a:tailEnd type="arrow" w="med" len="med"/>
          </a:ln>
        </p:spPr>
        <p:style>
          <a:lnRef idx="0">
            <a:scrgbClr r="0" g="0" b="0"/>
          </a:lnRef>
          <a:fillRef idx="0">
            <a:scrgbClr r="0" g="0" b="0"/>
          </a:fillRef>
          <a:effectRef idx="0">
            <a:scrgbClr r="0" g="0" b="0"/>
          </a:effectRef>
          <a:fontRef idx="minor">
            <a:schemeClr val="tx1"/>
          </a:fontRef>
        </p:style>
      </p:cxnSp>
      <p:sp>
        <p:nvSpPr>
          <p:cNvPr id="27" name="Прямоугольник 26"/>
          <p:cNvSpPr/>
          <p:nvPr/>
        </p:nvSpPr>
        <p:spPr>
          <a:xfrm>
            <a:off x="5709689" y="2813022"/>
            <a:ext cx="6464596" cy="3308598"/>
          </a:xfrm>
          <a:prstGeom prst="rect">
            <a:avLst/>
          </a:prstGeom>
        </p:spPr>
        <p:txBody>
          <a:bodyPr wrap="square">
            <a:spAutoFit/>
          </a:bodyPr>
          <a:lstStyle/>
          <a:p>
            <a:pPr marL="0" lvl="1" defTabSz="360000"/>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a:t>
            </a:r>
          </a:p>
          <a:p>
            <a:pPr marL="0" lvl="1" defTabSz="360000"/>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form</a:t>
            </a:r>
            <a:r>
              <a:rPr lang="en-US" sz="1900" dirty="0">
                <a:latin typeface="Consolas" pitchFamily="49" charset="0"/>
                <a:cs typeface="Consolas" pitchFamily="49" charset="0"/>
              </a:rPr>
              <a:t> name="</a:t>
            </a:r>
            <a:r>
              <a:rPr lang="en-US" sz="1900" dirty="0" err="1">
                <a:latin typeface="Consolas" pitchFamily="49" charset="0"/>
                <a:cs typeface="Consolas" pitchFamily="49" charset="0"/>
              </a:rPr>
              <a:t>registerForm</a:t>
            </a:r>
            <a:r>
              <a:rPr lang="en-US" sz="1900" dirty="0">
                <a:latin typeface="Consolas" pitchFamily="49" charset="0"/>
                <a:cs typeface="Consolas" pitchFamily="49" charset="0"/>
              </a:rPr>
              <a:t>"&gt;</a:t>
            </a:r>
          </a:p>
          <a:p>
            <a:pPr marL="0" lvl="1" defTabSz="360000"/>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input</a:t>
            </a:r>
            <a:r>
              <a:rPr lang="en-US" sz="1900" dirty="0">
                <a:latin typeface="Consolas" pitchFamily="49" charset="0"/>
                <a:cs typeface="Consolas" pitchFamily="49" charset="0"/>
              </a:rPr>
              <a:t> name="surname" value="1" /&gt;</a:t>
            </a:r>
          </a:p>
          <a:p>
            <a:pPr marL="0" lvl="1" defTabSz="360000"/>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input</a:t>
            </a:r>
            <a:r>
              <a:rPr lang="en-US" sz="1900" dirty="0">
                <a:latin typeface="Consolas" pitchFamily="49" charset="0"/>
                <a:cs typeface="Consolas" pitchFamily="49" charset="0"/>
              </a:rPr>
              <a:t> name="email" value="2" /&gt;</a:t>
            </a:r>
          </a:p>
          <a:p>
            <a:pPr marL="0" lvl="1" defTabSz="360000"/>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form</a:t>
            </a:r>
            <a:r>
              <a:rPr lang="en-US" sz="1900" dirty="0">
                <a:latin typeface="Consolas" pitchFamily="49" charset="0"/>
                <a:cs typeface="Consolas" pitchFamily="49" charset="0"/>
              </a:rPr>
              <a:t>&gt;</a:t>
            </a:r>
          </a:p>
          <a:p>
            <a:pPr marL="0" lvl="1" defTabSz="360000"/>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&gt;</a:t>
            </a:r>
          </a:p>
          <a:p>
            <a:pPr marL="0" lvl="1" defTabSz="360000"/>
            <a:r>
              <a:rPr lang="en-US" sz="1900" dirty="0">
                <a:latin typeface="Consolas" pitchFamily="49" charset="0"/>
                <a:cs typeface="Consolas" pitchFamily="49" charset="0"/>
              </a:rPr>
              <a:t>      </a:t>
            </a:r>
            <a:r>
              <a:rPr lang="en-US" sz="1900" dirty="0">
                <a:solidFill>
                  <a:schemeClr val="accent5">
                    <a:lumMod val="60000"/>
                    <a:lumOff val="40000"/>
                  </a:schemeClr>
                </a:solidFill>
                <a:latin typeface="Consolas" pitchFamily="49" charset="0"/>
                <a:cs typeface="Consolas" pitchFamily="49" charset="0"/>
              </a:rPr>
              <a:t>let </a:t>
            </a:r>
            <a:r>
              <a:rPr lang="en-US" sz="1900" dirty="0" err="1">
                <a:latin typeface="Consolas" pitchFamily="49" charset="0"/>
                <a:cs typeface="Consolas" pitchFamily="49" charset="0"/>
              </a:rPr>
              <a:t>myForm</a:t>
            </a:r>
            <a:r>
              <a:rPr lang="en-US" sz="1900" dirty="0">
                <a:latin typeface="Consolas" pitchFamily="49" charset="0"/>
                <a:cs typeface="Consolas" pitchFamily="49" charset="0"/>
              </a:rPr>
              <a:t> = </a:t>
            </a:r>
            <a:r>
              <a:rPr lang="en-US" sz="1900" dirty="0" err="1">
                <a:latin typeface="Consolas" pitchFamily="49" charset="0"/>
                <a:cs typeface="Consolas" pitchFamily="49" charset="0"/>
              </a:rPr>
              <a:t>document.forms.registerForm</a:t>
            </a:r>
            <a:r>
              <a:rPr lang="en-US" sz="1900" dirty="0">
                <a:latin typeface="Consolas" pitchFamily="49" charset="0"/>
                <a:cs typeface="Consolas" pitchFamily="49" charset="0"/>
              </a:rPr>
              <a:t>;</a:t>
            </a:r>
          </a:p>
          <a:p>
            <a:pPr marL="0" lvl="1" defTabSz="360000"/>
            <a:r>
              <a:rPr lang="en-US" sz="1900" dirty="0">
                <a:latin typeface="Consolas" pitchFamily="49" charset="0"/>
                <a:cs typeface="Consolas" pitchFamily="49" charset="0"/>
              </a:rPr>
              <a:t>      </a:t>
            </a:r>
            <a:r>
              <a:rPr lang="en-US" sz="1900" dirty="0">
                <a:solidFill>
                  <a:schemeClr val="accent5">
                    <a:lumMod val="60000"/>
                    <a:lumOff val="40000"/>
                  </a:schemeClr>
                </a:solidFill>
                <a:latin typeface="Consolas" pitchFamily="49" charset="0"/>
                <a:cs typeface="Consolas" pitchFamily="49" charset="0"/>
              </a:rPr>
              <a:t>let </a:t>
            </a:r>
            <a:r>
              <a:rPr lang="en-US" sz="1900" dirty="0" err="1">
                <a:latin typeface="Consolas" pitchFamily="49" charset="0"/>
                <a:cs typeface="Consolas" pitchFamily="49" charset="0"/>
              </a:rPr>
              <a:t>elem</a:t>
            </a:r>
            <a:r>
              <a:rPr lang="en-US" sz="1900" dirty="0">
                <a:latin typeface="Consolas" pitchFamily="49" charset="0"/>
                <a:cs typeface="Consolas" pitchFamily="49" charset="0"/>
              </a:rPr>
              <a:t> = </a:t>
            </a:r>
            <a:r>
              <a:rPr lang="en-US" sz="1900" dirty="0" err="1">
                <a:latin typeface="Consolas" pitchFamily="49" charset="0"/>
                <a:cs typeface="Consolas" pitchFamily="49" charset="0"/>
              </a:rPr>
              <a:t>myForm.elements.surname</a:t>
            </a:r>
            <a:r>
              <a:rPr lang="en-US" sz="1900" dirty="0">
                <a:latin typeface="Consolas" pitchFamily="49" charset="0"/>
                <a:cs typeface="Consolas" pitchFamily="49" charset="0"/>
              </a:rPr>
              <a:t>;</a:t>
            </a:r>
          </a:p>
          <a:p>
            <a:pPr marL="0" lvl="1" defTabSz="360000"/>
            <a:r>
              <a:rPr lang="en-US" sz="1900" dirty="0">
                <a:latin typeface="Consolas" pitchFamily="49" charset="0"/>
                <a:cs typeface="Consolas" pitchFamily="49" charset="0"/>
              </a:rPr>
              <a:t>      </a:t>
            </a:r>
            <a:r>
              <a:rPr lang="en-US" sz="1900" dirty="0">
                <a:solidFill>
                  <a:schemeClr val="accent5">
                    <a:lumMod val="60000"/>
                    <a:lumOff val="40000"/>
                  </a:schemeClr>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elem.value</a:t>
            </a:r>
            <a:r>
              <a:rPr lang="en-US" sz="1900" dirty="0">
                <a:latin typeface="Consolas" pitchFamily="49" charset="0"/>
                <a:cs typeface="Consolas" pitchFamily="49" charset="0"/>
              </a:rPr>
              <a:t>); // 1</a:t>
            </a:r>
            <a:endParaRPr lang="ru-RU" sz="1900" dirty="0">
              <a:latin typeface="Consolas" pitchFamily="49" charset="0"/>
              <a:cs typeface="Consolas" pitchFamily="49" charset="0"/>
            </a:endParaRPr>
          </a:p>
          <a:p>
            <a:pPr marL="0" lvl="1" defTabSz="360000"/>
            <a:r>
              <a:rPr lang="ru-RU"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&gt;</a:t>
            </a:r>
          </a:p>
          <a:p>
            <a:pPr marL="0" lvl="1" defTabSz="360000"/>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a:t>
            </a:r>
            <a:endParaRPr lang="ru-RU" sz="1900" dirty="0">
              <a:latin typeface="Consolas" pitchFamily="49" charset="0"/>
              <a:cs typeface="Consolas" pitchFamily="49" charset="0"/>
            </a:endParaRPr>
          </a:p>
        </p:txBody>
      </p:sp>
      <p:sp>
        <p:nvSpPr>
          <p:cNvPr id="3" name="Прямоугольник 2"/>
          <p:cNvSpPr/>
          <p:nvPr/>
        </p:nvSpPr>
        <p:spPr>
          <a:xfrm>
            <a:off x="298436" y="6189862"/>
            <a:ext cx="11726987" cy="646331"/>
          </a:xfrm>
          <a:prstGeom prst="rect">
            <a:avLst/>
          </a:prstGeom>
        </p:spPr>
        <p:txBody>
          <a:bodyPr wrap="square">
            <a:spAutoFit/>
          </a:bodyPr>
          <a:lstStyle/>
          <a:p>
            <a:r>
              <a:rPr lang="en-US" dirty="0">
                <a:latin typeface="Arial" panose="020B0604020202020204" pitchFamily="34" charset="0"/>
                <a:cs typeface="Arial" panose="020B0604020202020204" pitchFamily="34" charset="0"/>
              </a:rPr>
              <a:t>There may be several items with the same name. In this case, the "elements" property will return an array of elements</a:t>
            </a:r>
            <a:endParaRPr lang="ru-RU" dirty="0"/>
          </a:p>
        </p:txBody>
      </p:sp>
    </p:spTree>
    <p:extLst>
      <p:ext uri="{BB962C8B-B14F-4D97-AF65-F5344CB8AC3E}">
        <p14:creationId xmlns:p14="http://schemas.microsoft.com/office/powerpoint/2010/main" val="33673568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50874" y="1105896"/>
            <a:ext cx="11472531" cy="5752104"/>
          </a:xfrm>
        </p:spPr>
        <p:txBody>
          <a:bodyPr rtlCol="0">
            <a:noAutofit/>
          </a:bodyPr>
          <a:lstStyle/>
          <a:p>
            <a:pPr marL="0" lvl="1" algn="just" defTabSz="360000"/>
            <a:r>
              <a:rPr lang="en-US" sz="2000" dirty="0">
                <a:latin typeface="Arial" panose="020B0604020202020204" pitchFamily="34" charset="0"/>
                <a:cs typeface="Arial" panose="020B0604020202020204" pitchFamily="34" charset="0"/>
              </a:rPr>
              <a:t>All modern browsers, including IE9 +, support </a:t>
            </a:r>
            <a:r>
              <a:rPr lang="en-US" sz="2000" dirty="0" err="1">
                <a:latin typeface="Arial" panose="020B0604020202020204" pitchFamily="34" charset="0"/>
                <a:cs typeface="Arial" panose="020B0604020202020204" pitchFamily="34" charset="0"/>
              </a:rPr>
              <a:t>sitelinks</a:t>
            </a:r>
            <a:r>
              <a:rPr lang="ru-RU" sz="2000" dirty="0">
                <a:latin typeface="Arial" panose="020B0604020202020204" pitchFamily="34" charset="0"/>
                <a:cs typeface="Arial" panose="020B0604020202020204" pitchFamily="34" charset="0"/>
              </a:rPr>
              <a:t>:</a:t>
            </a:r>
          </a:p>
          <a:p>
            <a:pPr marL="342900" lvl="1" indent="-342900"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firstElementChild</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first child element</a:t>
            </a:r>
            <a:r>
              <a:rPr lang="ru-RU"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children[0])</a:t>
            </a:r>
          </a:p>
          <a:p>
            <a:pPr marL="342900" lvl="1" indent="-342900"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lastElementChild</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last child element </a:t>
            </a:r>
            <a:r>
              <a:rPr lang="ru-RU" sz="20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children[children.length-1])</a:t>
            </a:r>
          </a:p>
          <a:p>
            <a:pPr marL="342900" lvl="1" indent="-342900"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childElementCount</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number of child elements </a:t>
            </a:r>
            <a:r>
              <a:rPr lang="ru-RU" sz="2000" dirty="0">
                <a:latin typeface="Arial" panose="020B0604020202020204" pitchFamily="34" charset="0"/>
                <a:cs typeface="Arial" panose="020B0604020202020204" pitchFamily="34" charset="0"/>
              </a:rPr>
              <a:t>(=</a:t>
            </a:r>
            <a:r>
              <a:rPr lang="en-US" sz="2000" dirty="0" err="1">
                <a:latin typeface="Arial" panose="020B0604020202020204" pitchFamily="34" charset="0"/>
                <a:cs typeface="Arial" panose="020B0604020202020204" pitchFamily="34" charset="0"/>
              </a:rPr>
              <a:t>children.length</a:t>
            </a:r>
            <a:r>
              <a:rPr lang="en-US" sz="2000" dirty="0">
                <a:latin typeface="Arial" panose="020B0604020202020204" pitchFamily="34" charset="0"/>
                <a:cs typeface="Arial" panose="020B0604020202020204" pitchFamily="34" charset="0"/>
              </a:rPr>
              <a:t>)</a:t>
            </a:r>
          </a:p>
          <a:p>
            <a:pPr marL="342900" lvl="1" indent="-342900"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nextElementSibling</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right sibling</a:t>
            </a:r>
            <a:endParaRPr lang="ru-RU" sz="2000" dirty="0">
              <a:latin typeface="Arial" panose="020B0604020202020204" pitchFamily="34" charset="0"/>
              <a:cs typeface="Arial" panose="020B0604020202020204" pitchFamily="34" charset="0"/>
            </a:endParaRPr>
          </a:p>
          <a:p>
            <a:pPr marL="342900" lvl="1" indent="-342900" defTabSz="360000">
              <a:buFont typeface="Arial" panose="020B0604020202020204" pitchFamily="34" charset="0"/>
              <a:buChar char="•"/>
            </a:pPr>
            <a:r>
              <a:rPr lang="en-US" sz="2000" b="1" dirty="0">
                <a:solidFill>
                  <a:srgbClr val="7030A0"/>
                </a:solidFill>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previousElementSibling</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left sibling</a:t>
            </a:r>
          </a:p>
          <a:p>
            <a:pPr marL="342900" lvl="1" indent="-342900" defTabSz="360000">
              <a:buFont typeface="Arial" panose="020B0604020202020204" pitchFamily="34" charset="0"/>
              <a:buChar char="•"/>
            </a:pPr>
            <a:endParaRPr lang="ru-RU"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Any nodes other than elements are simply ignored</a:t>
            </a:r>
            <a:r>
              <a:rPr lang="ru-RU" sz="2000" dirty="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a:p>
            <a:pPr marL="0" lvl="1" algn="just" defTabSz="360000"/>
            <a:r>
              <a:rPr lang="en-US" sz="2000" dirty="0">
                <a:solidFill>
                  <a:srgbClr val="0000FF"/>
                </a:solidFill>
                <a:latin typeface="Consolas" pitchFamily="49" charset="0"/>
                <a:cs typeface="Consolas" pitchFamily="49" charset="0"/>
              </a:rPr>
              <a:t>&lt;body&gt;</a:t>
            </a:r>
          </a:p>
          <a:p>
            <a:pPr marL="0" lvl="1" algn="just" defTabSz="360000"/>
            <a:r>
              <a:rPr lang="en-US" sz="2000" dirty="0">
                <a:latin typeface="Consolas" pitchFamily="49" charset="0"/>
                <a:cs typeface="Consolas" pitchFamily="49" charset="0"/>
              </a:rPr>
              <a:t>   </a:t>
            </a:r>
            <a:r>
              <a:rPr lang="en-US" sz="2000" dirty="0" err="1">
                <a:latin typeface="Consolas" pitchFamily="49" charset="0"/>
                <a:cs typeface="Consolas" pitchFamily="49" charset="0"/>
              </a:rPr>
              <a:t>firstElementChild</a:t>
            </a:r>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&lt;p&gt;</a:t>
            </a:r>
            <a:r>
              <a:rPr lang="en-US" sz="2000" dirty="0">
                <a:latin typeface="Consolas" pitchFamily="49" charset="0"/>
                <a:cs typeface="Consolas" pitchFamily="49" charset="0"/>
              </a:rPr>
              <a:t>Some paragraph</a:t>
            </a:r>
            <a:r>
              <a:rPr lang="en-US" sz="2000" dirty="0">
                <a:solidFill>
                  <a:srgbClr val="0000FF"/>
                </a:solidFill>
                <a:latin typeface="Consolas" pitchFamily="49" charset="0"/>
                <a:cs typeface="Consolas" pitchFamily="49" charset="0"/>
              </a:rPr>
              <a:t>&lt;/p&gt;</a:t>
            </a:r>
          </a:p>
          <a:p>
            <a:pPr marL="0" lvl="1" algn="just" defTabSz="360000"/>
            <a:r>
              <a:rPr lang="en-US" sz="2000" dirty="0">
                <a:latin typeface="Consolas" pitchFamily="49" charset="0"/>
                <a:cs typeface="Consolas" pitchFamily="49" charset="0"/>
              </a:rPr>
              <a:t>   </a:t>
            </a:r>
            <a:r>
              <a:rPr lang="en-US" sz="2000" dirty="0">
                <a:solidFill>
                  <a:srgbClr val="00B050"/>
                </a:solidFill>
                <a:latin typeface="Consolas" pitchFamily="49" charset="0"/>
                <a:cs typeface="Consolas" pitchFamily="49" charset="0"/>
              </a:rPr>
              <a:t>&lt;!-- Comment</a:t>
            </a:r>
            <a:r>
              <a:rPr lang="ru-RU" sz="2000" dirty="0">
                <a:solidFill>
                  <a:srgbClr val="00B050"/>
                </a:solidFill>
                <a:latin typeface="Consolas" pitchFamily="49" charset="0"/>
                <a:cs typeface="Consolas" pitchFamily="49" charset="0"/>
              </a:rPr>
              <a:t> --&gt;</a:t>
            </a:r>
          </a:p>
          <a:p>
            <a:pPr marL="0" lvl="1" algn="just" defTabSz="360000"/>
            <a:r>
              <a:rPr lang="ru-RU" sz="2000" dirty="0">
                <a:latin typeface="Consolas" pitchFamily="49" charset="0"/>
                <a:cs typeface="Consolas" pitchFamily="49" charset="0"/>
              </a:rPr>
              <a:t>   </a:t>
            </a:r>
            <a:r>
              <a:rPr lang="en-US" sz="2000" dirty="0" err="1">
                <a:latin typeface="Consolas" pitchFamily="49" charset="0"/>
                <a:cs typeface="Consolas" pitchFamily="49" charset="0"/>
              </a:rPr>
              <a:t>lastElementChild</a:t>
            </a:r>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&lt;div&gt;</a:t>
            </a:r>
            <a:r>
              <a:rPr lang="en-US" sz="2000" dirty="0">
                <a:latin typeface="Consolas" pitchFamily="49" charset="0"/>
                <a:cs typeface="Consolas" pitchFamily="49" charset="0"/>
              </a:rPr>
              <a:t>Some DIV</a:t>
            </a:r>
            <a:r>
              <a:rPr lang="en-US" sz="2000" dirty="0">
                <a:solidFill>
                  <a:srgbClr val="0000FF"/>
                </a:solidFill>
                <a:latin typeface="Consolas" pitchFamily="49" charset="0"/>
                <a:cs typeface="Consolas" pitchFamily="49" charset="0"/>
              </a:rPr>
              <a:t>&lt;/div&gt;</a:t>
            </a:r>
          </a:p>
          <a:p>
            <a:pPr marL="0" lvl="1" algn="just" defTabSz="360000"/>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&lt;script&gt;</a:t>
            </a:r>
          </a:p>
          <a:p>
            <a:pPr marL="1143066" lvl="4" indent="0" algn="just" defTabSz="360000">
              <a:buNone/>
            </a:pPr>
            <a:r>
              <a:rPr lang="en-US" sz="2000" dirty="0">
                <a:latin typeface="Consolas" pitchFamily="49" charset="0"/>
                <a:cs typeface="Consolas" pitchFamily="49" charset="0"/>
              </a:rPr>
              <a:t>alert(</a:t>
            </a:r>
            <a:r>
              <a:rPr lang="en-US" sz="2000" dirty="0" err="1">
                <a:latin typeface="Consolas" pitchFamily="49" charset="0"/>
                <a:cs typeface="Consolas" pitchFamily="49" charset="0"/>
              </a:rPr>
              <a:t>document.body.firstElementChild.nextElementSibling</a:t>
            </a:r>
            <a:r>
              <a:rPr lang="en-US" sz="2000" dirty="0">
                <a:latin typeface="Consolas" pitchFamily="49" charset="0"/>
                <a:cs typeface="Consolas" pitchFamily="49" charset="0"/>
              </a:rPr>
              <a:t>); </a:t>
            </a:r>
            <a:r>
              <a:rPr lang="en-US" sz="2000" dirty="0">
                <a:solidFill>
                  <a:srgbClr val="00B050"/>
                </a:solidFill>
                <a:latin typeface="Consolas" pitchFamily="49" charset="0"/>
                <a:cs typeface="Consolas" pitchFamily="49" charset="0"/>
              </a:rPr>
              <a:t>// DIV</a:t>
            </a:r>
          </a:p>
          <a:p>
            <a:pPr marL="0" lvl="1" algn="just" defTabSz="360000"/>
            <a:r>
              <a:rPr lang="en-US" sz="2000" dirty="0">
                <a:solidFill>
                  <a:srgbClr val="0000FF"/>
                </a:solidFill>
                <a:latin typeface="Consolas" pitchFamily="49" charset="0"/>
                <a:cs typeface="Consolas" pitchFamily="49" charset="0"/>
              </a:rPr>
              <a:t>   &lt;/script&gt;</a:t>
            </a:r>
          </a:p>
          <a:p>
            <a:pPr marL="0" lvl="1" algn="just" defTabSz="360000"/>
            <a:r>
              <a:rPr lang="en-US" sz="2000" dirty="0">
                <a:solidFill>
                  <a:srgbClr val="0000FF"/>
                </a:solidFill>
                <a:latin typeface="Consolas" pitchFamily="49" charset="0"/>
                <a:cs typeface="Consolas" pitchFamily="49" charset="0"/>
              </a:rPr>
              <a:t>&lt;/body&gt;</a:t>
            </a:r>
            <a:endParaRPr lang="ru-RU" sz="2000" dirty="0">
              <a:solidFill>
                <a:srgbClr val="0000FF"/>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52225" y="290610"/>
            <a:ext cx="11565619" cy="525970"/>
          </a:xfrm>
        </p:spPr>
        <p:txBody>
          <a:bodyPr/>
          <a:lstStyle/>
          <a:p>
            <a:r>
              <a:rPr lang="en-US" sz="3600" b="1" dirty="0">
                <a:latin typeface="Proxima Nova Black" charset="0"/>
              </a:rPr>
              <a:t>DOM navigation. Additional navigation properties</a:t>
            </a:r>
            <a:br>
              <a:rPr lang="en-US" sz="3600" b="1" dirty="0"/>
            </a:br>
            <a:r>
              <a:rPr lang="en-US" sz="3600" b="1" dirty="0"/>
              <a:t> </a:t>
            </a:r>
            <a:endParaRPr lang="en-US" sz="3600" b="1" dirty="0">
              <a:latin typeface="Proxima Nova Black" charset="0"/>
            </a:endParaRPr>
          </a:p>
        </p:txBody>
      </p:sp>
    </p:spTree>
    <p:extLst>
      <p:ext uri="{BB962C8B-B14F-4D97-AF65-F5344CB8AC3E}">
        <p14:creationId xmlns:p14="http://schemas.microsoft.com/office/powerpoint/2010/main" val="1802651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5A77A9F3-A362-42AE-B596-7CAE8E0003AC}"/>
              </a:ext>
            </a:extLst>
          </p:cNvPr>
          <p:cNvSpPr>
            <a:spLocks noGrp="1"/>
          </p:cNvSpPr>
          <p:nvPr>
            <p:ph type="title"/>
          </p:nvPr>
        </p:nvSpPr>
        <p:spPr>
          <a:xfrm>
            <a:off x="656303" y="290549"/>
            <a:ext cx="10820400" cy="685800"/>
          </a:xfrm>
        </p:spPr>
        <p:txBody>
          <a:bodyPr/>
          <a:lstStyle/>
          <a:p>
            <a:r>
              <a:rPr lang="en-US" altLang="en-US" sz="3600" dirty="0"/>
              <a:t>Agenda</a:t>
            </a:r>
            <a:br>
              <a:rPr lang="en-US" altLang="en-US" sz="3600" dirty="0"/>
            </a:br>
            <a:endParaRPr lang="uk-UA" altLang="en-US" dirty="0"/>
          </a:p>
        </p:txBody>
      </p:sp>
      <p:sp>
        <p:nvSpPr>
          <p:cNvPr id="17411" name="Content Placeholder 2">
            <a:extLst>
              <a:ext uri="{FF2B5EF4-FFF2-40B4-BE49-F238E27FC236}">
                <a16:creationId xmlns:a16="http://schemas.microsoft.com/office/drawing/2014/main" id="{FC15344B-6158-4D9A-91AA-BFE414E5515D}"/>
              </a:ext>
            </a:extLst>
          </p:cNvPr>
          <p:cNvSpPr>
            <a:spLocks noGrp="1"/>
          </p:cNvSpPr>
          <p:nvPr>
            <p:ph type="body" sz="quarter" idx="10"/>
          </p:nvPr>
        </p:nvSpPr>
        <p:spPr>
          <a:xfrm>
            <a:off x="714374" y="1179876"/>
            <a:ext cx="10820400" cy="4056114"/>
          </a:xfrm>
        </p:spPr>
        <p:txBody>
          <a:bodyPr/>
          <a:lstStyle/>
          <a:p>
            <a:pPr marL="342900" lvl="1" indent="-342900" defTabSz="360000">
              <a:spcBef>
                <a:spcPts val="600"/>
              </a:spcBef>
              <a:spcAft>
                <a:spcPts val="600"/>
              </a:spcAft>
              <a:buFont typeface="Wingdings" pitchFamily="2" charset="2"/>
              <a:buChar char="Ø"/>
            </a:pPr>
            <a:r>
              <a:rPr lang="en-US" sz="2000" dirty="0">
                <a:latin typeface="+mj-lt"/>
              </a:rPr>
              <a:t>DOM</a:t>
            </a:r>
          </a:p>
          <a:p>
            <a:pPr marL="800100" lvl="2" indent="-342900" defTabSz="360000">
              <a:spcBef>
                <a:spcPts val="600"/>
              </a:spcBef>
              <a:spcAft>
                <a:spcPts val="600"/>
              </a:spcAft>
              <a:buFont typeface="Wingdings" pitchFamily="2" charset="2"/>
              <a:buChar char="Ø"/>
            </a:pPr>
            <a:r>
              <a:rPr lang="en-US" sz="2000" dirty="0">
                <a:latin typeface="+mj-lt"/>
              </a:rPr>
              <a:t>Main concept</a:t>
            </a:r>
          </a:p>
          <a:p>
            <a:pPr marL="800100" lvl="2" indent="-342900" defTabSz="360000">
              <a:spcBef>
                <a:spcPts val="600"/>
              </a:spcBef>
              <a:spcAft>
                <a:spcPts val="600"/>
              </a:spcAft>
              <a:buFont typeface="Wingdings" pitchFamily="2" charset="2"/>
              <a:buChar char="Ø"/>
            </a:pPr>
            <a:r>
              <a:rPr lang="en-US" sz="2000" b="1" dirty="0">
                <a:latin typeface="+mj-lt"/>
              </a:rPr>
              <a:t>DOM methods</a:t>
            </a:r>
            <a:r>
              <a:rPr lang="en-US" sz="2000" dirty="0">
                <a:latin typeface="+mj-lt"/>
              </a:rPr>
              <a:t> and </a:t>
            </a:r>
            <a:r>
              <a:rPr lang="en-US" sz="2000" b="1" dirty="0">
                <a:latin typeface="+mj-lt"/>
              </a:rPr>
              <a:t>properties</a:t>
            </a:r>
          </a:p>
          <a:p>
            <a:pPr marL="800100" lvl="2" indent="-342900" defTabSz="360000">
              <a:spcBef>
                <a:spcPts val="600"/>
              </a:spcBef>
              <a:spcAft>
                <a:spcPts val="600"/>
              </a:spcAft>
              <a:buFont typeface="Wingdings" pitchFamily="2" charset="2"/>
              <a:buChar char="Ø"/>
            </a:pPr>
            <a:r>
              <a:rPr lang="en-US" sz="2000" b="1" dirty="0">
                <a:latin typeface="+mj-lt"/>
              </a:rPr>
              <a:t>Element search methods</a:t>
            </a:r>
            <a:endParaRPr lang="ru-RU" sz="2000" dirty="0">
              <a:solidFill>
                <a:srgbClr val="FF0000"/>
              </a:solidFill>
              <a:latin typeface="+mj-lt"/>
              <a:cs typeface="Arial" panose="020B0604020202020204" pitchFamily="34" charset="0"/>
            </a:endParaRPr>
          </a:p>
          <a:p>
            <a:pPr marL="342900" lvl="1" indent="-342900" defTabSz="360000">
              <a:spcBef>
                <a:spcPts val="600"/>
              </a:spcBef>
              <a:spcAft>
                <a:spcPts val="600"/>
              </a:spcAft>
              <a:buFont typeface="Wingdings" pitchFamily="2" charset="2"/>
              <a:buChar char="Ø"/>
            </a:pPr>
            <a:r>
              <a:rPr lang="en-US" sz="2000" dirty="0">
                <a:latin typeface="+mj-lt"/>
              </a:rPr>
              <a:t>DOM navigation</a:t>
            </a:r>
          </a:p>
          <a:p>
            <a:pPr marL="800100" lvl="2" indent="-342900" defTabSz="360000">
              <a:spcBef>
                <a:spcPts val="600"/>
              </a:spcBef>
              <a:spcAft>
                <a:spcPts val="600"/>
              </a:spcAft>
              <a:buFont typeface="Wingdings" pitchFamily="2" charset="2"/>
              <a:buChar char="Ø"/>
            </a:pPr>
            <a:r>
              <a:rPr lang="en-US" sz="2000" b="1" dirty="0" err="1">
                <a:latin typeface="+mj-lt"/>
              </a:rPr>
              <a:t>document.body</a:t>
            </a:r>
            <a:endParaRPr lang="en-US" sz="2000" b="1" dirty="0">
              <a:latin typeface="+mj-lt"/>
            </a:endParaRPr>
          </a:p>
          <a:p>
            <a:pPr marL="800100" lvl="2" indent="-342900" defTabSz="360000">
              <a:spcBef>
                <a:spcPts val="600"/>
              </a:spcBef>
              <a:spcAft>
                <a:spcPts val="600"/>
              </a:spcAft>
              <a:buFont typeface="Wingdings" pitchFamily="2" charset="2"/>
              <a:buChar char="Ø"/>
            </a:pPr>
            <a:r>
              <a:rPr lang="en-US" sz="2000" b="1" dirty="0">
                <a:latin typeface="+mj-lt"/>
              </a:rPr>
              <a:t>C</a:t>
            </a:r>
            <a:r>
              <a:rPr lang="ru-RU" sz="2000" b="1" dirty="0" err="1">
                <a:latin typeface="+mj-lt"/>
              </a:rPr>
              <a:t>hildNodes</a:t>
            </a:r>
            <a:r>
              <a:rPr lang="en-US" sz="2000" b="1" dirty="0">
                <a:latin typeface="+mj-lt"/>
              </a:rPr>
              <a:t>, children properties</a:t>
            </a:r>
          </a:p>
          <a:p>
            <a:pPr marL="800100" lvl="2" indent="-342900" defTabSz="360000">
              <a:spcBef>
                <a:spcPts val="600"/>
              </a:spcBef>
              <a:spcAft>
                <a:spcPts val="600"/>
              </a:spcAft>
              <a:buFont typeface="Wingdings" pitchFamily="2" charset="2"/>
              <a:buChar char="Ø"/>
            </a:pPr>
            <a:r>
              <a:rPr lang="en-US" sz="2000" b="1" dirty="0">
                <a:latin typeface="Proxima Nova Black" charset="0"/>
              </a:rPr>
              <a:t>Node object</a:t>
            </a:r>
            <a:endParaRPr lang="en-US" sz="2000" b="1" dirty="0">
              <a:latin typeface="+mj-lt"/>
            </a:endParaRPr>
          </a:p>
          <a:p>
            <a:pPr marL="800100" lvl="2" indent="-342900" defTabSz="360000">
              <a:spcBef>
                <a:spcPts val="600"/>
              </a:spcBef>
              <a:spcAft>
                <a:spcPts val="600"/>
              </a:spcAft>
              <a:buFont typeface="Wingdings" pitchFamily="2" charset="2"/>
              <a:buChar char="Ø"/>
            </a:pPr>
            <a:r>
              <a:rPr lang="en-US" sz="2000" dirty="0" err="1">
                <a:latin typeface="+mj-lt"/>
              </a:rPr>
              <a:t>parentNode</a:t>
            </a:r>
            <a:r>
              <a:rPr lang="en-US" sz="2000" dirty="0">
                <a:latin typeface="+mj-lt"/>
              </a:rPr>
              <a:t>, </a:t>
            </a:r>
            <a:r>
              <a:rPr lang="en-US" sz="2000" dirty="0" err="1">
                <a:latin typeface="+mj-lt"/>
              </a:rPr>
              <a:t>previousSibling</a:t>
            </a:r>
            <a:r>
              <a:rPr lang="en-US" sz="2000" dirty="0">
                <a:latin typeface="+mj-lt"/>
              </a:rPr>
              <a:t>, </a:t>
            </a:r>
            <a:r>
              <a:rPr lang="en-US" sz="2000" dirty="0" err="1">
                <a:latin typeface="+mj-lt"/>
              </a:rPr>
              <a:t>nextSibling</a:t>
            </a:r>
            <a:r>
              <a:rPr lang="en-US" sz="2000" b="1" dirty="0">
                <a:latin typeface="+mj-lt"/>
              </a:rPr>
              <a:t> properties</a:t>
            </a:r>
          </a:p>
          <a:p>
            <a:pPr marL="800100" lvl="2" indent="-342900" defTabSz="360000">
              <a:spcBef>
                <a:spcPts val="600"/>
              </a:spcBef>
              <a:spcAft>
                <a:spcPts val="600"/>
              </a:spcAft>
              <a:buFont typeface="Wingdings" pitchFamily="2" charset="2"/>
              <a:buChar char="Ø"/>
            </a:pPr>
            <a:r>
              <a:rPr lang="en-US" sz="2000" b="1" dirty="0">
                <a:latin typeface="+mj-lt"/>
              </a:rPr>
              <a:t>navigation in tables and forms</a:t>
            </a:r>
            <a:endParaRPr lang="en-US" sz="2000" dirty="0">
              <a:latin typeface="+mj-lt"/>
            </a:endParaRPr>
          </a:p>
          <a:p>
            <a:pPr marL="342900" lvl="1" indent="-342900" defTabSz="360000">
              <a:spcBef>
                <a:spcPts val="600"/>
              </a:spcBef>
              <a:spcAft>
                <a:spcPts val="600"/>
              </a:spcAft>
              <a:buFont typeface="Wingdings" pitchFamily="2" charset="2"/>
              <a:buChar char="Ø"/>
            </a:pPr>
            <a:r>
              <a:rPr lang="en-US" sz="2000" b="1" dirty="0">
                <a:latin typeface="+mj-lt"/>
              </a:rPr>
              <a:t>DOM Nodes</a:t>
            </a:r>
          </a:p>
          <a:p>
            <a:pPr marL="800100" lvl="2" indent="-342900" defTabSz="360000">
              <a:spcBef>
                <a:spcPts val="600"/>
              </a:spcBef>
              <a:spcAft>
                <a:spcPts val="600"/>
              </a:spcAft>
              <a:buFont typeface="Wingdings" pitchFamily="2" charset="2"/>
              <a:buChar char="Ø"/>
            </a:pPr>
            <a:r>
              <a:rPr lang="en-US" sz="2000" b="1" dirty="0">
                <a:latin typeface="Proxima Nova Black" charset="0"/>
              </a:rPr>
              <a:t>Nodes properties</a:t>
            </a:r>
          </a:p>
          <a:p>
            <a:pPr marL="800100" lvl="2" indent="-342900" defTabSz="360000">
              <a:spcBef>
                <a:spcPts val="600"/>
              </a:spcBef>
              <a:spcAft>
                <a:spcPts val="600"/>
              </a:spcAft>
              <a:buFont typeface="Wingdings" pitchFamily="2" charset="2"/>
              <a:buChar char="Ø"/>
            </a:pPr>
            <a:r>
              <a:rPr lang="en-US" sz="2000" b="1" dirty="0">
                <a:latin typeface="Proxima Nova Black" charset="0"/>
              </a:rPr>
              <a:t>Creating, inserting, deleting nodes</a:t>
            </a:r>
          </a:p>
          <a:p>
            <a:pPr marL="800100" lvl="2" indent="-342900" defTabSz="360000">
              <a:spcBef>
                <a:spcPts val="600"/>
              </a:spcBef>
              <a:spcAft>
                <a:spcPts val="600"/>
              </a:spcAft>
              <a:buFont typeface="Wingdings" pitchFamily="2" charset="2"/>
              <a:buChar char="Ø"/>
            </a:pPr>
            <a:endParaRPr lang="en-US" sz="2000" dirty="0">
              <a:solidFill>
                <a:srgbClr val="FF0000"/>
              </a:solidFill>
              <a:latin typeface="+mj-lt"/>
            </a:endParaRPr>
          </a:p>
        </p:txBody>
      </p:sp>
    </p:spTree>
    <p:extLst>
      <p:ext uri="{BB962C8B-B14F-4D97-AF65-F5344CB8AC3E}">
        <p14:creationId xmlns:p14="http://schemas.microsoft.com/office/powerpoint/2010/main" val="383715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31466" y="244676"/>
            <a:ext cx="11494709" cy="5518181"/>
          </a:xfrm>
        </p:spPr>
        <p:txBody>
          <a:bodyPr rtlCol="0">
            <a:normAutofit/>
          </a:bodyPr>
          <a:lstStyle/>
          <a:p>
            <a:endParaRPr lang="en-US" sz="9600" dirty="0"/>
          </a:p>
          <a:p>
            <a:pPr algn="ctr"/>
            <a:r>
              <a:rPr lang="en-US" sz="9600" dirty="0">
                <a:latin typeface="Proxima Nova Black" charset="0"/>
              </a:rPr>
              <a:t>DOM</a:t>
            </a:r>
          </a:p>
          <a:p>
            <a:pPr algn="ctr"/>
            <a:r>
              <a:rPr lang="en-US" sz="9600" dirty="0">
                <a:latin typeface="Proxima Nova Black" charset="0"/>
              </a:rPr>
              <a:t>Nodes</a:t>
            </a:r>
          </a:p>
        </p:txBody>
      </p:sp>
    </p:spTree>
    <p:extLst>
      <p:ext uri="{BB962C8B-B14F-4D97-AF65-F5344CB8AC3E}">
        <p14:creationId xmlns:p14="http://schemas.microsoft.com/office/powerpoint/2010/main" val="30534585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893235"/>
            <a:ext cx="11632018" cy="5730849"/>
          </a:xfrm>
        </p:spPr>
        <p:txBody>
          <a:bodyPr rtlCol="0">
            <a:noAutofit/>
          </a:bodyPr>
          <a:lstStyle/>
          <a:p>
            <a:r>
              <a:rPr lang="en-US" dirty="0"/>
              <a:t>The </a:t>
            </a:r>
            <a:r>
              <a:rPr lang="en-US" b="1" dirty="0" err="1">
                <a:solidFill>
                  <a:srgbClr val="7030A0"/>
                </a:solidFill>
              </a:rPr>
              <a:t>innerHTML</a:t>
            </a:r>
            <a:r>
              <a:rPr lang="en-US" dirty="0">
                <a:solidFill>
                  <a:srgbClr val="7030A0"/>
                </a:solidFill>
              </a:rPr>
              <a:t> </a:t>
            </a:r>
            <a:r>
              <a:rPr lang="en-US" dirty="0"/>
              <a:t>property allows you to get the HTML content of an element as a string.</a:t>
            </a:r>
          </a:p>
          <a:p>
            <a:r>
              <a:rPr lang="en-US" dirty="0"/>
              <a:t>We can also change it. This is one of the most powerful ways to change the content on a page.</a:t>
            </a:r>
          </a:p>
          <a:p>
            <a:endParaRPr lang="en-US" dirty="0"/>
          </a:p>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body</a:t>
            </a:r>
            <a:r>
              <a:rPr lang="en-US" dirty="0">
                <a:latin typeface="Consolas" pitchFamily="49" charset="0"/>
                <a:cs typeface="Consolas" pitchFamily="49" charset="0"/>
              </a:rPr>
              <a:t>&gt;</a:t>
            </a:r>
            <a:br>
              <a:rPr lang="en-US" dirty="0">
                <a:latin typeface="Consolas" pitchFamily="49" charset="0"/>
                <a:cs typeface="Consolas" pitchFamily="49" charset="0"/>
              </a:rPr>
            </a:br>
            <a:r>
              <a:rPr lang="en-US" dirty="0">
                <a:latin typeface="Consolas" pitchFamily="49" charset="0"/>
                <a:cs typeface="Consolas" pitchFamily="49" charset="0"/>
              </a:rPr>
              <a:t>    &lt;</a:t>
            </a:r>
            <a:r>
              <a:rPr lang="en-US" dirty="0">
                <a:solidFill>
                  <a:srgbClr val="0070C0"/>
                </a:solidFill>
                <a:latin typeface="Consolas" pitchFamily="49" charset="0"/>
                <a:cs typeface="Consolas" pitchFamily="49" charset="0"/>
              </a:rPr>
              <a:t>h1</a:t>
            </a:r>
            <a:r>
              <a:rPr lang="en-US" dirty="0">
                <a:latin typeface="Consolas" pitchFamily="49" charset="0"/>
                <a:cs typeface="Consolas" pitchFamily="49" charset="0"/>
              </a:rPr>
              <a:t> id="header"&gt;</a:t>
            </a:r>
            <a:r>
              <a:rPr lang="en-US" dirty="0" err="1">
                <a:latin typeface="Consolas" pitchFamily="49" charset="0"/>
                <a:cs typeface="Consolas" pitchFamily="49" charset="0"/>
              </a:rPr>
              <a:t>I’am</a:t>
            </a:r>
            <a:r>
              <a:rPr lang="en-US" dirty="0">
                <a:latin typeface="Consolas" pitchFamily="49" charset="0"/>
                <a:cs typeface="Consolas" pitchFamily="49" charset="0"/>
              </a:rPr>
              <a:t> header&lt;/</a:t>
            </a:r>
            <a:r>
              <a:rPr lang="en-US" dirty="0">
                <a:solidFill>
                  <a:srgbClr val="0070C0"/>
                </a:solidFill>
                <a:latin typeface="Consolas" pitchFamily="49" charset="0"/>
                <a:cs typeface="Consolas" pitchFamily="49" charset="0"/>
              </a:rPr>
              <a:t>h1</a:t>
            </a:r>
            <a:r>
              <a:rPr lang="en-US" dirty="0">
                <a:latin typeface="Consolas" pitchFamily="49" charset="0"/>
                <a:cs typeface="Consolas" pitchFamily="49" charset="0"/>
              </a:rPr>
              <a:t>&gt;</a:t>
            </a:r>
            <a:br>
              <a:rPr lang="en-US" dirty="0">
                <a:latin typeface="Consolas" pitchFamily="49" charset="0"/>
                <a:cs typeface="Consolas" pitchFamily="49" charset="0"/>
              </a:rPr>
            </a:br>
            <a:r>
              <a:rPr lang="en-US" dirty="0">
                <a:latin typeface="Consolas" pitchFamily="49" charset="0"/>
                <a:cs typeface="Consolas" pitchFamily="49" charset="0"/>
              </a:rPr>
              <a:t>    &lt;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br>
              <a:rPr lang="en-US" dirty="0">
                <a:latin typeface="Consolas" pitchFamily="49" charset="0"/>
                <a:cs typeface="Consolas" pitchFamily="49" charset="0"/>
              </a:rPr>
            </a:br>
            <a:r>
              <a:rPr lang="en-US" dirty="0">
                <a:latin typeface="Consolas" pitchFamily="49" charset="0"/>
                <a:cs typeface="Consolas" pitchFamily="49" charset="0"/>
              </a:rPr>
              <a:t>        </a:t>
            </a:r>
            <a:r>
              <a:rPr lang="en-US" dirty="0" err="1">
                <a:latin typeface="Consolas" pitchFamily="49" charset="0"/>
                <a:cs typeface="Consolas" pitchFamily="49" charset="0"/>
              </a:rPr>
              <a:t>document.</a:t>
            </a:r>
            <a:r>
              <a:rPr lang="en-US" dirty="0" err="1">
                <a:solidFill>
                  <a:schemeClr val="accent4">
                    <a:lumMod val="50000"/>
                  </a:schemeClr>
                </a:solidFill>
                <a:latin typeface="Consolas" pitchFamily="49" charset="0"/>
                <a:cs typeface="Consolas" pitchFamily="49" charset="0"/>
              </a:rPr>
              <a:t>getElementById</a:t>
            </a:r>
            <a:r>
              <a:rPr lang="en-US" dirty="0">
                <a:latin typeface="Consolas" pitchFamily="49" charset="0"/>
                <a:cs typeface="Consolas" pitchFamily="49" charset="0"/>
              </a:rPr>
              <a:t>("header").</a:t>
            </a:r>
            <a:r>
              <a:rPr lang="en-US" b="1" dirty="0" err="1">
                <a:solidFill>
                  <a:srgbClr val="7030A0"/>
                </a:solidFill>
                <a:latin typeface="Consolas" pitchFamily="49" charset="0"/>
                <a:cs typeface="Consolas" pitchFamily="49" charset="0"/>
              </a:rPr>
              <a:t>innerHTML</a:t>
            </a:r>
            <a:r>
              <a:rPr lang="en-US" dirty="0">
                <a:solidFill>
                  <a:srgbClr val="7030A0"/>
                </a:solidFill>
                <a:latin typeface="Consolas" pitchFamily="49" charset="0"/>
                <a:cs typeface="Consolas" pitchFamily="49" charset="0"/>
              </a:rPr>
              <a:t> </a:t>
            </a:r>
            <a:r>
              <a:rPr lang="en-US" dirty="0">
                <a:latin typeface="Consolas" pitchFamily="49" charset="0"/>
                <a:cs typeface="Consolas" pitchFamily="49" charset="0"/>
              </a:rPr>
              <a:t>= "New header";</a:t>
            </a:r>
            <a:br>
              <a:rPr lang="en-US" dirty="0">
                <a:latin typeface="Consolas" pitchFamily="49" charset="0"/>
                <a:cs typeface="Consolas" pitchFamily="49" charset="0"/>
              </a:rPr>
            </a:br>
            <a:r>
              <a:rPr lang="en-US" dirty="0">
                <a:latin typeface="Consolas" pitchFamily="49" charset="0"/>
                <a:cs typeface="Consolas" pitchFamily="49" charset="0"/>
              </a:rPr>
              <a:t>    &lt;/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br>
              <a:rPr lang="en-US" dirty="0">
                <a:latin typeface="Consolas" pitchFamily="49" charset="0"/>
                <a:cs typeface="Consolas" pitchFamily="49" charset="0"/>
              </a:rPr>
            </a:br>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body</a:t>
            </a:r>
            <a:r>
              <a:rPr lang="en-US" dirty="0">
                <a:latin typeface="Consolas" pitchFamily="49" charset="0"/>
                <a:cs typeface="Consolas" pitchFamily="49" charset="0"/>
              </a:rPr>
              <a:t>&gt;</a:t>
            </a:r>
            <a:endParaRPr lang="ru-RU"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properties. </a:t>
            </a:r>
            <a:r>
              <a:rPr lang="en-US" sz="3600" b="1" dirty="0" err="1">
                <a:latin typeface="Proxima Nova Black" charset="0"/>
              </a:rPr>
              <a:t>InnerHTML</a:t>
            </a:r>
            <a:endParaRPr lang="en-US" sz="3600" b="1" dirty="0">
              <a:latin typeface="Proxima Nova Black" charset="0"/>
            </a:endParaRPr>
          </a:p>
        </p:txBody>
      </p:sp>
    </p:spTree>
    <p:extLst>
      <p:ext uri="{BB962C8B-B14F-4D97-AF65-F5344CB8AC3E}">
        <p14:creationId xmlns:p14="http://schemas.microsoft.com/office/powerpoint/2010/main" val="5341184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Скругленный прямоугольник 4"/>
          <p:cNvSpPr/>
          <p:nvPr/>
        </p:nvSpPr>
        <p:spPr>
          <a:xfrm>
            <a:off x="920560" y="5135543"/>
            <a:ext cx="8882659" cy="946301"/>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pPr>
              <a:spcAft>
                <a:spcPts val="1200"/>
              </a:spcAft>
            </a:pPr>
            <a:r>
              <a:rPr lang="en-US" sz="2400" dirty="0"/>
              <a:t>If </a:t>
            </a:r>
            <a:r>
              <a:rPr lang="en-US" sz="2400" dirty="0" err="1"/>
              <a:t>innerHTML</a:t>
            </a:r>
            <a:r>
              <a:rPr lang="en-US" sz="2400" dirty="0"/>
              <a:t> inserts a &lt;script&gt; tag into the document, it becomes part of the HTML, but does not start.</a:t>
            </a:r>
          </a:p>
        </p:txBody>
      </p:sp>
      <p:sp>
        <p:nvSpPr>
          <p:cNvPr id="6" name="Прямоугольник 5"/>
          <p:cNvSpPr/>
          <p:nvPr/>
        </p:nvSpPr>
        <p:spPr>
          <a:xfrm>
            <a:off x="357836" y="5100861"/>
            <a:ext cx="562224"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893235"/>
            <a:ext cx="11632018" cy="5730849"/>
          </a:xfrm>
        </p:spPr>
        <p:txBody>
          <a:bodyPr rtlCol="0">
            <a:noAutofit/>
          </a:bodyPr>
          <a:lstStyle/>
          <a:p>
            <a:pPr marL="0" lvl="1" algn="just" defTabSz="360000"/>
            <a:r>
              <a:rPr lang="en-US" sz="2400" dirty="0">
                <a:cs typeface="Arial" panose="020B0604020202020204" pitchFamily="34" charset="0"/>
              </a:rPr>
              <a:t>Through </a:t>
            </a:r>
            <a:r>
              <a:rPr lang="en-US" sz="2400" b="1" dirty="0" err="1">
                <a:solidFill>
                  <a:srgbClr val="7030A0"/>
                </a:solidFill>
                <a:cs typeface="Arial" panose="020B0604020202020204" pitchFamily="34" charset="0"/>
              </a:rPr>
              <a:t>innerHTML</a:t>
            </a:r>
            <a:r>
              <a:rPr lang="en-US" sz="2400" dirty="0">
                <a:solidFill>
                  <a:srgbClr val="7030A0"/>
                </a:solidFill>
                <a:cs typeface="Arial" panose="020B0604020202020204" pitchFamily="34" charset="0"/>
              </a:rPr>
              <a:t> </a:t>
            </a:r>
            <a:r>
              <a:rPr lang="en-US" sz="2400" dirty="0">
                <a:cs typeface="Arial" panose="020B0604020202020204" pitchFamily="34" charset="0"/>
              </a:rPr>
              <a:t>we </a:t>
            </a:r>
            <a:r>
              <a:rPr lang="en-US" sz="2400" b="1" dirty="0">
                <a:solidFill>
                  <a:srgbClr val="7030A0"/>
                </a:solidFill>
                <a:cs typeface="Arial" panose="020B0604020202020204" pitchFamily="34" charset="0"/>
              </a:rPr>
              <a:t>can add </a:t>
            </a:r>
            <a:r>
              <a:rPr lang="en-US" sz="2400" dirty="0">
                <a:cs typeface="Arial" panose="020B0604020202020204" pitchFamily="34" charset="0"/>
              </a:rPr>
              <a:t>not only text, but also </a:t>
            </a:r>
            <a:r>
              <a:rPr lang="en-US" sz="2400" b="1" dirty="0">
                <a:solidFill>
                  <a:srgbClr val="7030A0"/>
                </a:solidFill>
                <a:cs typeface="Arial" panose="020B0604020202020204" pitchFamily="34" charset="0"/>
              </a:rPr>
              <a:t>other tags</a:t>
            </a:r>
            <a:r>
              <a:rPr lang="en-US" sz="2400" dirty="0">
                <a:cs typeface="Arial" panose="020B0604020202020204" pitchFamily="34" charset="0"/>
              </a:rPr>
              <a:t>. When recording, you can record anything, and if we make a mistake, the browser will correct the incorrect HTML code:</a:t>
            </a:r>
            <a:endParaRPr lang="ru-RU" sz="2400" dirty="0">
              <a:cs typeface="Arial" panose="020B0604020202020204" pitchFamily="34" charset="0"/>
            </a:endParaRPr>
          </a:p>
          <a:p>
            <a:endParaRPr lang="en-US" sz="2400" dirty="0"/>
          </a:p>
          <a:p>
            <a:r>
              <a:rPr lang="en-US" sz="2400" dirty="0">
                <a:cs typeface="Consolas" pitchFamily="49" charset="0"/>
              </a:rPr>
              <a:t>&lt;</a:t>
            </a:r>
            <a:r>
              <a:rPr lang="en-US" sz="2400" dirty="0">
                <a:solidFill>
                  <a:srgbClr val="0070C0"/>
                </a:solidFill>
                <a:cs typeface="Consolas" pitchFamily="49" charset="0"/>
              </a:rPr>
              <a:t>body</a:t>
            </a:r>
            <a:r>
              <a:rPr lang="en-US" sz="2400" dirty="0">
                <a:cs typeface="Consolas" pitchFamily="49" charset="0"/>
              </a:rPr>
              <a:t>&gt;</a:t>
            </a:r>
            <a:br>
              <a:rPr lang="en-US" sz="2400" dirty="0">
                <a:cs typeface="Consolas" pitchFamily="49" charset="0"/>
              </a:rPr>
            </a:br>
            <a:r>
              <a:rPr lang="en-US" sz="2400" dirty="0">
                <a:cs typeface="Consolas" pitchFamily="49" charset="0"/>
              </a:rPr>
              <a:t>    &lt;</a:t>
            </a:r>
            <a:r>
              <a:rPr lang="en-US" sz="2400" dirty="0">
                <a:solidFill>
                  <a:srgbClr val="0070C0"/>
                </a:solidFill>
                <a:cs typeface="Consolas" pitchFamily="49" charset="0"/>
              </a:rPr>
              <a:t>script</a:t>
            </a:r>
            <a:r>
              <a:rPr lang="en-US" sz="2400" dirty="0">
                <a:cs typeface="Consolas" pitchFamily="49" charset="0"/>
              </a:rPr>
              <a:t>&gt;</a:t>
            </a:r>
            <a:br>
              <a:rPr lang="en-US" sz="2400" dirty="0">
                <a:cs typeface="Consolas" pitchFamily="49" charset="0"/>
              </a:rPr>
            </a:br>
            <a:r>
              <a:rPr lang="en-US" sz="2400" dirty="0">
                <a:cs typeface="Consolas" pitchFamily="49" charset="0"/>
              </a:rPr>
              <a:t>	  </a:t>
            </a:r>
            <a:r>
              <a:rPr lang="en-US" sz="2400" dirty="0" err="1">
                <a:cs typeface="Consolas" pitchFamily="49" charset="0"/>
              </a:rPr>
              <a:t>document.body.</a:t>
            </a:r>
            <a:r>
              <a:rPr lang="en-US" sz="2400" b="1" dirty="0" err="1">
                <a:solidFill>
                  <a:srgbClr val="7030A0"/>
                </a:solidFill>
                <a:cs typeface="Consolas" pitchFamily="49" charset="0"/>
              </a:rPr>
              <a:t>innerHTML</a:t>
            </a:r>
            <a:r>
              <a:rPr lang="en-US" sz="2400" b="1" dirty="0">
                <a:solidFill>
                  <a:srgbClr val="7030A0"/>
                </a:solidFill>
                <a:cs typeface="Consolas" pitchFamily="49" charset="0"/>
              </a:rPr>
              <a:t> </a:t>
            </a:r>
            <a:r>
              <a:rPr lang="en-US" sz="2400" dirty="0">
                <a:cs typeface="Consolas" pitchFamily="49" charset="0"/>
              </a:rPr>
              <a:t>= '&lt;b&gt;Text message</a:t>
            </a:r>
            <a:r>
              <a:rPr lang="ru-RU" sz="2400" dirty="0">
                <a:cs typeface="Consolas" pitchFamily="49" charset="0"/>
              </a:rPr>
              <a:t> &lt;/</a:t>
            </a:r>
            <a:r>
              <a:rPr lang="en-US" sz="2400" dirty="0">
                <a:cs typeface="Consolas" pitchFamily="49" charset="0"/>
              </a:rPr>
              <a:t>b&gt; </a:t>
            </a:r>
            <a:r>
              <a:rPr lang="ru-RU" sz="2400" dirty="0">
                <a:cs typeface="Consolas" pitchFamily="49" charset="0"/>
              </a:rPr>
              <a:t>'; </a:t>
            </a:r>
            <a:r>
              <a:rPr lang="ru-RU" sz="2400" dirty="0">
                <a:solidFill>
                  <a:schemeClr val="bg1">
                    <a:lumMod val="50000"/>
                  </a:schemeClr>
                </a:solidFill>
                <a:cs typeface="Consolas" pitchFamily="49" charset="0"/>
              </a:rPr>
              <a:t>// </a:t>
            </a:r>
            <a:r>
              <a:rPr lang="en-US" sz="2400" dirty="0">
                <a:solidFill>
                  <a:schemeClr val="bg1">
                    <a:lumMod val="50000"/>
                  </a:schemeClr>
                </a:solidFill>
                <a:cs typeface="Consolas" pitchFamily="49" charset="0"/>
              </a:rPr>
              <a:t>forgot to close the tag</a:t>
            </a:r>
            <a:endParaRPr lang="ru-RU" sz="2400" dirty="0">
              <a:solidFill>
                <a:schemeClr val="bg1">
                  <a:lumMod val="50000"/>
                </a:schemeClr>
              </a:solidFill>
              <a:cs typeface="Consolas" pitchFamily="49" charset="0"/>
            </a:endParaRPr>
          </a:p>
          <a:p>
            <a:r>
              <a:rPr lang="ru-RU" sz="2400" dirty="0">
                <a:cs typeface="Consolas" pitchFamily="49" charset="0"/>
              </a:rPr>
              <a:t>    </a:t>
            </a:r>
            <a:r>
              <a:rPr lang="en-US" sz="2400" dirty="0">
                <a:cs typeface="Consolas" pitchFamily="49" charset="0"/>
              </a:rPr>
              <a:t>	  alert( </a:t>
            </a:r>
            <a:r>
              <a:rPr lang="en-US" sz="2400" dirty="0" err="1">
                <a:cs typeface="Consolas" pitchFamily="49" charset="0"/>
              </a:rPr>
              <a:t>document.body.</a:t>
            </a:r>
            <a:r>
              <a:rPr lang="en-US" sz="2400" b="1" dirty="0" err="1">
                <a:solidFill>
                  <a:srgbClr val="7030A0"/>
                </a:solidFill>
                <a:cs typeface="Consolas" pitchFamily="49" charset="0"/>
              </a:rPr>
              <a:t>innerHTML</a:t>
            </a:r>
            <a:r>
              <a:rPr lang="en-US" sz="2400" b="1" dirty="0">
                <a:solidFill>
                  <a:srgbClr val="7030A0"/>
                </a:solidFill>
                <a:cs typeface="Consolas" pitchFamily="49" charset="0"/>
              </a:rPr>
              <a:t> </a:t>
            </a:r>
            <a:r>
              <a:rPr lang="en-US" sz="2400" dirty="0">
                <a:cs typeface="Consolas" pitchFamily="49" charset="0"/>
              </a:rPr>
              <a:t>);  </a:t>
            </a:r>
            <a:r>
              <a:rPr lang="en-US" sz="2400" dirty="0">
                <a:solidFill>
                  <a:schemeClr val="bg1">
                    <a:lumMod val="50000"/>
                  </a:schemeClr>
                </a:solidFill>
                <a:cs typeface="Consolas" pitchFamily="49" charset="0"/>
              </a:rPr>
              <a:t>// &lt;b&gt;Text message</a:t>
            </a:r>
            <a:r>
              <a:rPr lang="ru-RU" sz="2400" dirty="0">
                <a:solidFill>
                  <a:schemeClr val="bg1">
                    <a:lumMod val="50000"/>
                  </a:schemeClr>
                </a:solidFill>
                <a:cs typeface="Consolas" pitchFamily="49" charset="0"/>
              </a:rPr>
              <a:t>&lt;/</a:t>
            </a:r>
            <a:r>
              <a:rPr lang="en-US" sz="2400" dirty="0">
                <a:solidFill>
                  <a:schemeClr val="bg1">
                    <a:lumMod val="50000"/>
                  </a:schemeClr>
                </a:solidFill>
                <a:cs typeface="Consolas" pitchFamily="49" charset="0"/>
              </a:rPr>
              <a:t>b&gt; (fixed</a:t>
            </a:r>
            <a:r>
              <a:rPr lang="ru-RU" sz="2400" dirty="0">
                <a:solidFill>
                  <a:schemeClr val="bg1">
                    <a:lumMod val="50000"/>
                  </a:schemeClr>
                </a:solidFill>
                <a:cs typeface="Consolas" pitchFamily="49" charset="0"/>
              </a:rPr>
              <a:t>)</a:t>
            </a:r>
            <a:br>
              <a:rPr lang="en-US" sz="2400" dirty="0">
                <a:solidFill>
                  <a:schemeClr val="bg1">
                    <a:lumMod val="50000"/>
                  </a:schemeClr>
                </a:solidFill>
                <a:cs typeface="Consolas" pitchFamily="49" charset="0"/>
              </a:rPr>
            </a:br>
            <a:r>
              <a:rPr lang="en-US" sz="2400" dirty="0">
                <a:cs typeface="Consolas" pitchFamily="49" charset="0"/>
              </a:rPr>
              <a:t>    &lt;/</a:t>
            </a:r>
            <a:r>
              <a:rPr lang="en-US" sz="2400" dirty="0">
                <a:solidFill>
                  <a:srgbClr val="0070C0"/>
                </a:solidFill>
                <a:cs typeface="Consolas" pitchFamily="49" charset="0"/>
              </a:rPr>
              <a:t>script</a:t>
            </a:r>
            <a:r>
              <a:rPr lang="en-US" sz="2400" dirty="0">
                <a:cs typeface="Consolas" pitchFamily="49" charset="0"/>
              </a:rPr>
              <a:t>&gt;</a:t>
            </a:r>
            <a:br>
              <a:rPr lang="en-US" sz="2400" dirty="0">
                <a:cs typeface="Consolas" pitchFamily="49" charset="0"/>
              </a:rPr>
            </a:br>
            <a:r>
              <a:rPr lang="en-US" sz="2400" dirty="0">
                <a:cs typeface="Consolas" pitchFamily="49" charset="0"/>
              </a:rPr>
              <a:t>&lt;/</a:t>
            </a:r>
            <a:r>
              <a:rPr lang="en-US" sz="2400" dirty="0">
                <a:solidFill>
                  <a:srgbClr val="0070C0"/>
                </a:solidFill>
                <a:cs typeface="Consolas" pitchFamily="49" charset="0"/>
              </a:rPr>
              <a:t>body</a:t>
            </a:r>
            <a:r>
              <a:rPr lang="en-US" sz="2400" dirty="0">
                <a:cs typeface="Consolas" pitchFamily="49" charset="0"/>
              </a:rPr>
              <a:t>&gt;</a:t>
            </a:r>
            <a:endParaRPr lang="ru-RU" sz="2400" dirty="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properties. </a:t>
            </a:r>
            <a:r>
              <a:rPr lang="en-US" sz="3600" b="1" dirty="0" err="1">
                <a:latin typeface="Proxima Nova Black" charset="0"/>
              </a:rPr>
              <a:t>InnerHTML</a:t>
            </a:r>
            <a:endParaRPr lang="en-US" sz="3600" b="1" dirty="0">
              <a:latin typeface="Proxima Nova Black" charset="0"/>
            </a:endParaRPr>
          </a:p>
        </p:txBody>
      </p:sp>
    </p:spTree>
    <p:extLst>
      <p:ext uri="{BB962C8B-B14F-4D97-AF65-F5344CB8AC3E}">
        <p14:creationId xmlns:p14="http://schemas.microsoft.com/office/powerpoint/2010/main" val="24659876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893235"/>
            <a:ext cx="11632018" cy="5730849"/>
          </a:xfrm>
        </p:spPr>
        <p:txBody>
          <a:bodyPr rtlCol="0">
            <a:noAutofit/>
          </a:bodyPr>
          <a:lstStyle/>
          <a:p>
            <a:r>
              <a:rPr lang="en-US" b="1" dirty="0" err="1">
                <a:solidFill>
                  <a:srgbClr val="7030A0"/>
                </a:solidFill>
              </a:rPr>
              <a:t>outerHTML</a:t>
            </a:r>
            <a:r>
              <a:rPr lang="en-US" dirty="0">
                <a:solidFill>
                  <a:srgbClr val="7030A0"/>
                </a:solidFill>
              </a:rPr>
              <a:t> </a:t>
            </a:r>
            <a:r>
              <a:rPr lang="en-US" dirty="0"/>
              <a:t>property holds the whole HTML Node. </a:t>
            </a:r>
          </a:p>
          <a:p>
            <a:r>
              <a:rPr lang="en-US" dirty="0"/>
              <a:t>You can assign to some variable HTLM Node with </a:t>
            </a:r>
            <a:r>
              <a:rPr lang="en-US" b="1" dirty="0" err="1">
                <a:solidFill>
                  <a:srgbClr val="7030A0"/>
                </a:solidFill>
              </a:rPr>
              <a:t>outerHTML</a:t>
            </a:r>
            <a:r>
              <a:rPr lang="en-US" dirty="0"/>
              <a:t>, but, if you assign to this variable some text that can be interpreted as HTML document, it will be separate node and origin document will not be changed.</a:t>
            </a:r>
            <a:endParaRPr lang="uk-UA" dirty="0"/>
          </a:p>
          <a:p>
            <a:endParaRPr lang="en-US" dirty="0"/>
          </a:p>
          <a:p>
            <a:pPr marL="0" lvl="1" defTabSz="360000"/>
            <a:r>
              <a:rPr lang="en-US" sz="2000" dirty="0">
                <a:solidFill>
                  <a:srgbClr val="0000FF"/>
                </a:solidFill>
                <a:latin typeface="Consolas" pitchFamily="49" charset="0"/>
                <a:cs typeface="Consolas" pitchFamily="49" charset="0"/>
              </a:rPr>
              <a:t>&lt;body&gt;</a:t>
            </a:r>
            <a:endParaRPr lang="ru-RU" sz="2000" dirty="0">
              <a:solidFill>
                <a:srgbClr val="0000FF"/>
              </a:solidFill>
              <a:latin typeface="Consolas" pitchFamily="49" charset="0"/>
              <a:cs typeface="Consolas" pitchFamily="49" charset="0"/>
            </a:endParaRPr>
          </a:p>
          <a:p>
            <a:pPr marL="0" lvl="1" defTabSz="360000"/>
            <a:r>
              <a:rPr lang="en-US" sz="2000" dirty="0">
                <a:latin typeface="Consolas" pitchFamily="49" charset="0"/>
                <a:cs typeface="Consolas" pitchFamily="49" charset="0"/>
              </a:rPr>
              <a:t>   </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div </a:t>
            </a:r>
            <a:r>
              <a:rPr lang="en-US" sz="2000" dirty="0">
                <a:solidFill>
                  <a:srgbClr val="FF0000"/>
                </a:solidFill>
                <a:latin typeface="Consolas" pitchFamily="49" charset="0"/>
                <a:cs typeface="Consolas" pitchFamily="49" charset="0"/>
              </a:rPr>
              <a:t>id</a:t>
            </a:r>
            <a:r>
              <a:rPr lang="en-US" sz="2000" dirty="0">
                <a:latin typeface="Consolas" pitchFamily="49" charset="0"/>
                <a:cs typeface="Consolas" pitchFamily="49" charset="0"/>
              </a:rPr>
              <a:t>="hi"</a:t>
            </a:r>
            <a:r>
              <a:rPr lang="en-US" sz="2000" dirty="0">
                <a:solidFill>
                  <a:srgbClr val="0000FF"/>
                </a:solidFill>
                <a:latin typeface="Consolas" pitchFamily="49" charset="0"/>
                <a:cs typeface="Consolas" pitchFamily="49" charset="0"/>
              </a:rPr>
              <a:t>&gt;</a:t>
            </a:r>
            <a:r>
              <a:rPr lang="en-US" sz="2000" dirty="0">
                <a:latin typeface="Consolas" pitchFamily="49" charset="0"/>
                <a:cs typeface="Consolas" pitchFamily="49" charset="0"/>
              </a:rPr>
              <a:t>Hello</a:t>
            </a:r>
            <a:r>
              <a:rPr lang="ru-RU" sz="2000" dirty="0">
                <a:latin typeface="Consolas" pitchFamily="49" charset="0"/>
                <a:cs typeface="Consolas" pitchFamily="49" charset="0"/>
              </a:rPr>
              <a:t> </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b&gt;</a:t>
            </a:r>
            <a:r>
              <a:rPr lang="en-US" sz="2000" dirty="0">
                <a:latin typeface="Consolas" pitchFamily="49" charset="0"/>
                <a:cs typeface="Consolas" pitchFamily="49" charset="0"/>
              </a:rPr>
              <a:t>World</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b&gt;&lt;/div&gt;</a:t>
            </a:r>
          </a:p>
          <a:p>
            <a:pPr marL="0" lvl="1" defTabSz="360000"/>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&lt;script&gt;</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d = </a:t>
            </a:r>
            <a:r>
              <a:rPr lang="en-US" sz="2000" dirty="0" err="1">
                <a:latin typeface="Consolas" pitchFamily="49" charset="0"/>
                <a:cs typeface="Consolas" pitchFamily="49" charset="0"/>
              </a:rPr>
              <a:t>document.body.children</a:t>
            </a:r>
            <a:r>
              <a:rPr lang="en-US" sz="2000" dirty="0">
                <a:latin typeface="Consolas" pitchFamily="49" charset="0"/>
                <a:cs typeface="Consolas" pitchFamily="49" charset="0"/>
              </a:rPr>
              <a:t>[0];</a:t>
            </a:r>
          </a:p>
          <a:p>
            <a:pPr marL="0" lvl="1" defTabSz="360000"/>
            <a:r>
              <a:rPr lang="ru-RU"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d.outerHTML</a:t>
            </a:r>
            <a:r>
              <a:rPr lang="en-US" sz="2000" dirty="0">
                <a:latin typeface="Consolas" pitchFamily="49" charset="0"/>
                <a:cs typeface="Consolas" pitchFamily="49" charset="0"/>
              </a:rPr>
              <a:t>); </a:t>
            </a:r>
            <a:r>
              <a:rPr lang="en-US" sz="2000" dirty="0">
                <a:solidFill>
                  <a:schemeClr val="accent1">
                    <a:lumMod val="75000"/>
                  </a:schemeClr>
                </a:solidFill>
                <a:latin typeface="Consolas" pitchFamily="49" charset="0"/>
                <a:cs typeface="Consolas" pitchFamily="49" charset="0"/>
              </a:rPr>
              <a:t>// </a:t>
            </a:r>
            <a:r>
              <a:rPr lang="ru-RU" sz="2000" dirty="0">
                <a:solidFill>
                  <a:schemeClr val="accent1">
                    <a:lumMod val="75000"/>
                  </a:schemeClr>
                </a:solidFill>
                <a:latin typeface="Consolas" pitchFamily="49" charset="0"/>
                <a:cs typeface="Consolas" pitchFamily="49" charset="0"/>
              </a:rPr>
              <a:t>&lt;</a:t>
            </a:r>
            <a:r>
              <a:rPr lang="en-US" sz="2000" dirty="0">
                <a:solidFill>
                  <a:schemeClr val="accent1">
                    <a:lumMod val="75000"/>
                  </a:schemeClr>
                </a:solidFill>
                <a:latin typeface="Consolas" pitchFamily="49" charset="0"/>
                <a:cs typeface="Consolas" pitchFamily="49" charset="0"/>
              </a:rPr>
              <a:t>div id="hi"&gt;Hello</a:t>
            </a:r>
            <a:r>
              <a:rPr lang="ru-RU" sz="2000" dirty="0">
                <a:solidFill>
                  <a:schemeClr val="accent1">
                    <a:lumMod val="75000"/>
                  </a:schemeClr>
                </a:solidFill>
                <a:latin typeface="Consolas" pitchFamily="49" charset="0"/>
                <a:cs typeface="Consolas" pitchFamily="49" charset="0"/>
              </a:rPr>
              <a:t> &lt;</a:t>
            </a:r>
            <a:r>
              <a:rPr lang="en-US" sz="2000" dirty="0">
                <a:solidFill>
                  <a:schemeClr val="accent1">
                    <a:lumMod val="75000"/>
                  </a:schemeClr>
                </a:solidFill>
                <a:latin typeface="Consolas" pitchFamily="49" charset="0"/>
                <a:cs typeface="Consolas" pitchFamily="49" charset="0"/>
              </a:rPr>
              <a:t>b&gt;World</a:t>
            </a:r>
            <a:r>
              <a:rPr lang="ru-RU" sz="2000" dirty="0">
                <a:solidFill>
                  <a:schemeClr val="accent1">
                    <a:lumMod val="75000"/>
                  </a:schemeClr>
                </a:solidFill>
                <a:latin typeface="Consolas" pitchFamily="49" charset="0"/>
                <a:cs typeface="Consolas" pitchFamily="49" charset="0"/>
              </a:rPr>
              <a:t>&lt;/</a:t>
            </a:r>
            <a:r>
              <a:rPr lang="en-US" sz="2000" dirty="0">
                <a:solidFill>
                  <a:schemeClr val="accent1">
                    <a:lumMod val="75000"/>
                  </a:schemeClr>
                </a:solidFill>
                <a:latin typeface="Consolas" pitchFamily="49" charset="0"/>
                <a:cs typeface="Consolas" pitchFamily="49" charset="0"/>
              </a:rPr>
              <a:t>b&gt;&lt;/div&gt;</a:t>
            </a:r>
          </a:p>
          <a:p>
            <a:pPr marL="0" lvl="1" defTabSz="360000"/>
            <a:r>
              <a:rPr lang="en-US" sz="2000" dirty="0">
                <a:latin typeface="Consolas" pitchFamily="49" charset="0"/>
                <a:cs typeface="Consolas" pitchFamily="49" charset="0"/>
              </a:rPr>
              <a:t>		  </a:t>
            </a:r>
            <a:r>
              <a:rPr lang="en-US" sz="2000" dirty="0" err="1">
                <a:latin typeface="Consolas" pitchFamily="49" charset="0"/>
                <a:cs typeface="Consolas" pitchFamily="49" charset="0"/>
              </a:rPr>
              <a:t>d.outerHTML</a:t>
            </a:r>
            <a:r>
              <a:rPr lang="en-US" sz="2000" dirty="0">
                <a:latin typeface="Consolas" pitchFamily="49" charset="0"/>
                <a:cs typeface="Consolas" pitchFamily="49" charset="0"/>
              </a:rPr>
              <a:t> = "&lt;p&gt;New</a:t>
            </a:r>
            <a:r>
              <a:rPr lang="ru-RU" sz="2000" dirty="0">
                <a:latin typeface="Consolas" pitchFamily="49" charset="0"/>
                <a:cs typeface="Consolas" pitchFamily="49" charset="0"/>
              </a:rPr>
              <a:t> </a:t>
            </a:r>
            <a:r>
              <a:rPr lang="en-US" sz="2000" dirty="0">
                <a:latin typeface="Consolas" pitchFamily="49" charset="0"/>
                <a:cs typeface="Consolas" pitchFamily="49" charset="0"/>
              </a:rPr>
              <a:t>HTML!&lt;/p&gt;";</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d.tagName</a:t>
            </a:r>
            <a:r>
              <a:rPr lang="en-US" sz="2000" dirty="0">
                <a:latin typeface="Consolas" pitchFamily="49" charset="0"/>
                <a:cs typeface="Consolas" pitchFamily="49" charset="0"/>
              </a:rPr>
              <a:t>); </a:t>
            </a:r>
            <a:r>
              <a:rPr lang="en-US" sz="2000" dirty="0">
                <a:solidFill>
                  <a:schemeClr val="accent1">
                    <a:lumMod val="75000"/>
                  </a:schemeClr>
                </a:solidFill>
                <a:latin typeface="Consolas" pitchFamily="49" charset="0"/>
                <a:cs typeface="Consolas" pitchFamily="49" charset="0"/>
              </a:rPr>
              <a:t>// DIV</a:t>
            </a:r>
          </a:p>
          <a:p>
            <a:pPr marL="0" lvl="1" defTabSz="360000"/>
            <a:r>
              <a:rPr lang="en-US" sz="2000" dirty="0">
                <a:latin typeface="Consolas" pitchFamily="49" charset="0"/>
                <a:cs typeface="Consolas" pitchFamily="49" charset="0"/>
              </a:rPr>
              <a:t>      </a:t>
            </a:r>
            <a:r>
              <a:rPr lang="en-US" sz="2000" dirty="0">
                <a:solidFill>
                  <a:srgbClr val="0070C0"/>
                </a:solidFill>
                <a:latin typeface="Consolas" pitchFamily="49" charset="0"/>
                <a:cs typeface="Consolas" pitchFamily="49" charset="0"/>
              </a:rPr>
              <a:t>alert</a:t>
            </a:r>
            <a:r>
              <a:rPr lang="en-US" sz="2000" dirty="0">
                <a:latin typeface="Consolas" pitchFamily="49" charset="0"/>
                <a:cs typeface="Consolas" pitchFamily="49" charset="0"/>
              </a:rPr>
              <a:t>(</a:t>
            </a:r>
            <a:r>
              <a:rPr lang="en-US" sz="2000" dirty="0" err="1">
                <a:latin typeface="Consolas" pitchFamily="49" charset="0"/>
                <a:cs typeface="Consolas" pitchFamily="49" charset="0"/>
              </a:rPr>
              <a:t>d.innerHTML</a:t>
            </a:r>
            <a:r>
              <a:rPr lang="en-US" sz="2000" dirty="0">
                <a:latin typeface="Consolas" pitchFamily="49" charset="0"/>
                <a:cs typeface="Consolas" pitchFamily="49" charset="0"/>
              </a:rPr>
              <a:t>); </a:t>
            </a:r>
            <a:r>
              <a:rPr lang="en-US" sz="2000" dirty="0">
                <a:solidFill>
                  <a:srgbClr val="00B050"/>
                </a:solidFill>
                <a:latin typeface="Consolas" pitchFamily="49" charset="0"/>
                <a:cs typeface="Consolas" pitchFamily="49" charset="0"/>
              </a:rPr>
              <a:t>// </a:t>
            </a:r>
            <a:r>
              <a:rPr lang="en-US" sz="2000" dirty="0">
                <a:solidFill>
                  <a:schemeClr val="accent1">
                    <a:lumMod val="75000"/>
                  </a:schemeClr>
                </a:solidFill>
                <a:latin typeface="Consolas" pitchFamily="49" charset="0"/>
                <a:cs typeface="Consolas" pitchFamily="49" charset="0"/>
              </a:rPr>
              <a:t>Hello</a:t>
            </a:r>
            <a:r>
              <a:rPr lang="ru-RU" sz="2000" dirty="0">
                <a:solidFill>
                  <a:schemeClr val="accent1">
                    <a:lumMod val="75000"/>
                  </a:schemeClr>
                </a:solidFill>
                <a:latin typeface="Consolas" pitchFamily="49" charset="0"/>
                <a:cs typeface="Consolas" pitchFamily="49" charset="0"/>
              </a:rPr>
              <a:t> &lt;</a:t>
            </a:r>
            <a:r>
              <a:rPr lang="en-US" sz="2000" dirty="0">
                <a:solidFill>
                  <a:schemeClr val="accent1">
                    <a:lumMod val="75000"/>
                  </a:schemeClr>
                </a:solidFill>
                <a:latin typeface="Consolas" pitchFamily="49" charset="0"/>
                <a:cs typeface="Consolas" pitchFamily="49" charset="0"/>
              </a:rPr>
              <a:t>b&gt;World</a:t>
            </a:r>
            <a:r>
              <a:rPr lang="ru-RU" sz="2000" dirty="0">
                <a:solidFill>
                  <a:schemeClr val="accent1">
                    <a:lumMod val="75000"/>
                  </a:schemeClr>
                </a:solidFill>
                <a:latin typeface="Consolas" pitchFamily="49" charset="0"/>
                <a:cs typeface="Consolas" pitchFamily="49" charset="0"/>
              </a:rPr>
              <a:t>&lt;/</a:t>
            </a:r>
            <a:r>
              <a:rPr lang="en-US" sz="2000" dirty="0">
                <a:solidFill>
                  <a:schemeClr val="accent1">
                    <a:lumMod val="75000"/>
                  </a:schemeClr>
                </a:solidFill>
                <a:latin typeface="Consolas" pitchFamily="49" charset="0"/>
                <a:cs typeface="Consolas" pitchFamily="49" charset="0"/>
              </a:rPr>
              <a:t>b </a:t>
            </a:r>
            <a:r>
              <a:rPr lang="ru-RU" sz="2000" dirty="0">
                <a:solidFill>
                  <a:schemeClr val="accent1">
                    <a:lumMod val="75000"/>
                  </a:schemeClr>
                </a:solidFill>
                <a:latin typeface="Consolas" pitchFamily="49" charset="0"/>
                <a:cs typeface="Consolas" pitchFamily="49" charset="0"/>
              </a:rPr>
              <a:t>&lt;/</a:t>
            </a:r>
            <a:r>
              <a:rPr lang="en-US" sz="2000" dirty="0">
                <a:solidFill>
                  <a:schemeClr val="accent1">
                    <a:lumMod val="75000"/>
                  </a:schemeClr>
                </a:solidFill>
                <a:latin typeface="Consolas" pitchFamily="49" charset="0"/>
                <a:cs typeface="Consolas" pitchFamily="49" charset="0"/>
              </a:rPr>
              <a:t>b&gt;</a:t>
            </a:r>
          </a:p>
          <a:p>
            <a:pPr marL="0" lvl="1" defTabSz="360000"/>
            <a:r>
              <a:rPr lang="en-US" sz="2000" dirty="0">
                <a:solidFill>
                  <a:schemeClr val="accent1">
                    <a:lumMod val="75000"/>
                  </a:schemeClr>
                </a:solidFill>
                <a:latin typeface="Consolas" pitchFamily="49" charset="0"/>
                <a:cs typeface="Consolas" pitchFamily="49" charset="0"/>
              </a:rPr>
              <a:t> </a:t>
            </a:r>
            <a:r>
              <a:rPr lang="en-US" sz="2000" dirty="0">
                <a:solidFill>
                  <a:srgbClr val="0000FF"/>
                </a:solidFill>
                <a:latin typeface="Consolas" pitchFamily="49" charset="0"/>
                <a:cs typeface="Consolas" pitchFamily="49" charset="0"/>
              </a:rPr>
              <a:t>   &lt;/script&gt;</a:t>
            </a:r>
          </a:p>
          <a:p>
            <a:pPr marL="0" lvl="1" defTabSz="360000"/>
            <a:r>
              <a:rPr lang="en-US" sz="2000" dirty="0">
                <a:solidFill>
                  <a:srgbClr val="0000FF"/>
                </a:solidFill>
                <a:latin typeface="Consolas" pitchFamily="49" charset="0"/>
                <a:cs typeface="Consolas" pitchFamily="49" charset="0"/>
              </a:rPr>
              <a:t>&lt;/body&gt;</a:t>
            </a:r>
            <a:endParaRPr lang="ru-RU" sz="2000" dirty="0">
              <a:solidFill>
                <a:srgbClr val="0000FF"/>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properties. </a:t>
            </a:r>
            <a:r>
              <a:rPr lang="en-US" sz="3600" b="1" dirty="0" err="1">
                <a:latin typeface="Proxima Nova Black" charset="0"/>
              </a:rPr>
              <a:t>OuterHTML</a:t>
            </a:r>
            <a:endParaRPr lang="en-US" sz="3600" b="1" dirty="0">
              <a:latin typeface="Proxima Nova Black" charset="0"/>
            </a:endParaRPr>
          </a:p>
        </p:txBody>
      </p:sp>
    </p:spTree>
    <p:extLst>
      <p:ext uri="{BB962C8B-B14F-4D97-AF65-F5344CB8AC3E}">
        <p14:creationId xmlns:p14="http://schemas.microsoft.com/office/powerpoint/2010/main" val="29619311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97713" y="893235"/>
            <a:ext cx="11632018" cy="5730849"/>
          </a:xfrm>
        </p:spPr>
        <p:txBody>
          <a:bodyPr rtlCol="0">
            <a:noAutofit/>
          </a:bodyPr>
          <a:lstStyle/>
          <a:p>
            <a:pPr>
              <a:spcBef>
                <a:spcPts val="500"/>
              </a:spcBef>
            </a:pPr>
            <a:r>
              <a:rPr lang="en-US" dirty="0"/>
              <a:t>The </a:t>
            </a:r>
            <a:r>
              <a:rPr lang="en-US" b="1" dirty="0" err="1">
                <a:solidFill>
                  <a:srgbClr val="7030A0"/>
                </a:solidFill>
              </a:rPr>
              <a:t>nodeType</a:t>
            </a:r>
            <a:r>
              <a:rPr lang="en-US" dirty="0">
                <a:solidFill>
                  <a:srgbClr val="7030A0"/>
                </a:solidFill>
              </a:rPr>
              <a:t> </a:t>
            </a:r>
            <a:r>
              <a:rPr lang="en-US" dirty="0"/>
              <a:t>property is read only. It returns the type of a node.</a:t>
            </a:r>
          </a:p>
          <a:p>
            <a:pPr>
              <a:spcBef>
                <a:spcPts val="500"/>
              </a:spcBef>
            </a:pPr>
            <a:r>
              <a:rPr lang="en-US" dirty="0"/>
              <a:t>The most important </a:t>
            </a:r>
            <a:r>
              <a:rPr lang="en-US" dirty="0" err="1"/>
              <a:t>nodeType</a:t>
            </a:r>
            <a:r>
              <a:rPr lang="en-US" dirty="0"/>
              <a:t> properties are:</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properties. </a:t>
            </a:r>
            <a:r>
              <a:rPr lang="en-US" sz="3600" b="1" dirty="0" err="1">
                <a:latin typeface="Proxima Nova Black" charset="0"/>
              </a:rPr>
              <a:t>NodeType</a:t>
            </a:r>
            <a:endParaRPr lang="en-US" sz="3600" b="1" dirty="0">
              <a:latin typeface="Proxima Nova Black"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451147895"/>
              </p:ext>
            </p:extLst>
          </p:nvPr>
        </p:nvGraphicFramePr>
        <p:xfrm>
          <a:off x="428846" y="1808982"/>
          <a:ext cx="11277601" cy="2560320"/>
        </p:xfrm>
        <a:graphic>
          <a:graphicData uri="http://schemas.openxmlformats.org/drawingml/2006/table">
            <a:tbl>
              <a:tblPr/>
              <a:tblGrid>
                <a:gridCol w="3657600">
                  <a:extLst>
                    <a:ext uri="{9D8B030D-6E8A-4147-A177-3AD203B41FA5}">
                      <a16:colId xmlns:a16="http://schemas.microsoft.com/office/drawing/2014/main" val="20000"/>
                    </a:ext>
                  </a:extLst>
                </a:gridCol>
                <a:gridCol w="2782187">
                  <a:extLst>
                    <a:ext uri="{9D8B030D-6E8A-4147-A177-3AD203B41FA5}">
                      <a16:colId xmlns:a16="http://schemas.microsoft.com/office/drawing/2014/main" val="20001"/>
                    </a:ext>
                  </a:extLst>
                </a:gridCol>
                <a:gridCol w="4837814">
                  <a:extLst>
                    <a:ext uri="{9D8B030D-6E8A-4147-A177-3AD203B41FA5}">
                      <a16:colId xmlns:a16="http://schemas.microsoft.com/office/drawing/2014/main" val="20002"/>
                    </a:ext>
                  </a:extLst>
                </a:gridCol>
              </a:tblGrid>
              <a:tr h="0">
                <a:tc>
                  <a:txBody>
                    <a:bodyPr/>
                    <a:lstStyle/>
                    <a:p>
                      <a:pPr algn="ctr"/>
                      <a:r>
                        <a:rPr lang="en-US" dirty="0"/>
                        <a:t>Node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Example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0">
                <a:tc>
                  <a:txBody>
                    <a:bodyPr/>
                    <a:lstStyle/>
                    <a:p>
                      <a:r>
                        <a:rPr lang="en-US" dirty="0"/>
                        <a:t>ELEMENT_NODE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&lt;p id="main"&gt;Main paragraph&lt;/p&gt;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r>
                        <a:rPr lang="en-US" dirty="0"/>
                        <a:t>ATTRIBUTE_NODE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id = "main" (deprecated)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r>
                        <a:rPr lang="en-US" dirty="0"/>
                        <a:t>TEXT_NODE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Main paragraph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r>
                        <a:rPr lang="en-US" dirty="0"/>
                        <a:t>COMMENT_NODE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&lt;!-- Some comment --&gt;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r>
                        <a:rPr lang="en-US"/>
                        <a:t>DOCUMENT_NODE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The HTML document itself (the parent of &lt;html&gt;)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r>
                        <a:rPr lang="en-US" dirty="0"/>
                        <a:t>DOCUMENT_TYPE_NODE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dirty="0"/>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&lt;!</a:t>
                      </a:r>
                      <a:r>
                        <a:rPr lang="en-US" dirty="0" err="1"/>
                        <a:t>Doctype</a:t>
                      </a:r>
                      <a:r>
                        <a:rPr lang="en-US" dirty="0"/>
                        <a:t> html&gt;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3" name="Прямоугольник 2"/>
          <p:cNvSpPr/>
          <p:nvPr/>
        </p:nvSpPr>
        <p:spPr>
          <a:xfrm>
            <a:off x="116953" y="4603645"/>
            <a:ext cx="12982352" cy="1554272"/>
          </a:xfrm>
          <a:prstGeom prst="rect">
            <a:avLst/>
          </a:prstGeom>
        </p:spPr>
        <p:txBody>
          <a:bodyPr wrap="square">
            <a:spAutoFit/>
          </a:bodyPr>
          <a:lstStyle/>
          <a:p>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div</a:t>
            </a:r>
            <a:r>
              <a:rPr lang="en-US" sz="1900" dirty="0">
                <a:latin typeface="Consolas" pitchFamily="49" charset="0"/>
                <a:cs typeface="Consolas" pitchFamily="49" charset="0"/>
              </a:rPr>
              <a:t> </a:t>
            </a:r>
            <a:r>
              <a:rPr lang="en-US" sz="1900" dirty="0">
                <a:solidFill>
                  <a:schemeClr val="accent5">
                    <a:lumMod val="60000"/>
                    <a:lumOff val="40000"/>
                  </a:schemeClr>
                </a:solidFill>
                <a:latin typeface="Consolas" pitchFamily="49" charset="0"/>
                <a:cs typeface="Consolas" pitchFamily="49" charset="0"/>
              </a:rPr>
              <a:t>id</a:t>
            </a:r>
            <a:r>
              <a:rPr lang="en-US" sz="1900" dirty="0">
                <a:latin typeface="Consolas" pitchFamily="49" charset="0"/>
                <a:cs typeface="Consolas" pitchFamily="49" charset="0"/>
              </a:rPr>
              <a:t>="first"&gt;Main block here&lt;/</a:t>
            </a:r>
            <a:r>
              <a:rPr lang="en-US" sz="1900" dirty="0">
                <a:solidFill>
                  <a:srgbClr val="0070C0"/>
                </a:solidFill>
                <a:latin typeface="Consolas" pitchFamily="49" charset="0"/>
                <a:cs typeface="Consolas" pitchFamily="49" charset="0"/>
              </a:rPr>
              <a:t>div</a:t>
            </a:r>
            <a:r>
              <a:rPr lang="en-US" sz="1900" dirty="0">
                <a:latin typeface="Consolas" pitchFamily="49" charset="0"/>
                <a:cs typeface="Consolas" pitchFamily="49" charset="0"/>
              </a:rPr>
              <a:t>&gt;</a:t>
            </a:r>
            <a:br>
              <a:rPr lang="en-US" sz="1900" dirty="0">
                <a:latin typeface="Consolas" pitchFamily="49" charset="0"/>
                <a:cs typeface="Consolas" pitchFamily="49" charset="0"/>
              </a:rPr>
            </a:b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div</a:t>
            </a:r>
            <a:r>
              <a:rPr lang="en-US" sz="1900" dirty="0">
                <a:latin typeface="Consolas" pitchFamily="49" charset="0"/>
                <a:cs typeface="Consolas" pitchFamily="49" charset="0"/>
              </a:rPr>
              <a:t> </a:t>
            </a:r>
            <a:r>
              <a:rPr lang="en-US" sz="1900" dirty="0">
                <a:solidFill>
                  <a:schemeClr val="accent5">
                    <a:lumMod val="60000"/>
                    <a:lumOff val="40000"/>
                  </a:schemeClr>
                </a:solidFill>
                <a:latin typeface="Consolas" pitchFamily="49" charset="0"/>
                <a:cs typeface="Consolas" pitchFamily="49" charset="0"/>
              </a:rPr>
              <a:t>id</a:t>
            </a:r>
            <a:r>
              <a:rPr lang="en-US" sz="1900" dirty="0">
                <a:latin typeface="Consolas" pitchFamily="49" charset="0"/>
                <a:cs typeface="Consolas" pitchFamily="49" charset="0"/>
              </a:rPr>
              <a:t>="second"&gt;&lt;/</a:t>
            </a:r>
            <a:r>
              <a:rPr lang="en-US" sz="1900" dirty="0">
                <a:solidFill>
                  <a:srgbClr val="0070C0"/>
                </a:solidFill>
                <a:latin typeface="Consolas" pitchFamily="49" charset="0"/>
                <a:cs typeface="Consolas" pitchFamily="49" charset="0"/>
              </a:rPr>
              <a:t>div</a:t>
            </a:r>
            <a:r>
              <a:rPr lang="en-US" sz="1900" dirty="0">
                <a:latin typeface="Consolas" pitchFamily="49" charset="0"/>
                <a:cs typeface="Consolas" pitchFamily="49" charset="0"/>
              </a:rPr>
              <a:t>&gt;</a:t>
            </a:r>
            <a:br>
              <a:rPr lang="en-US" sz="1900" dirty="0">
                <a:latin typeface="Consolas" pitchFamily="49" charset="0"/>
                <a:cs typeface="Consolas" pitchFamily="49" charset="0"/>
              </a:rPr>
            </a:b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&gt;</a:t>
            </a:r>
            <a:br>
              <a:rPr lang="en-US" sz="1900" dirty="0">
                <a:latin typeface="Consolas" pitchFamily="49" charset="0"/>
                <a:cs typeface="Consolas" pitchFamily="49" charset="0"/>
              </a:rPr>
            </a:br>
            <a:r>
              <a:rPr lang="uk-UA" sz="1900" dirty="0">
                <a:latin typeface="Consolas" pitchFamily="49" charset="0"/>
                <a:cs typeface="Consolas" pitchFamily="49" charset="0"/>
              </a:rPr>
              <a:t>  </a:t>
            </a:r>
            <a:r>
              <a:rPr lang="en-US" sz="1900" dirty="0" err="1">
                <a:latin typeface="Consolas" pitchFamily="49" charset="0"/>
                <a:cs typeface="Consolas" pitchFamily="49" charset="0"/>
              </a:rPr>
              <a:t>document.</a:t>
            </a:r>
            <a:r>
              <a:rPr lang="en-US" sz="1900" dirty="0" err="1">
                <a:solidFill>
                  <a:srgbClr val="7030A0"/>
                </a:solidFill>
                <a:latin typeface="Consolas" pitchFamily="49" charset="0"/>
                <a:cs typeface="Consolas" pitchFamily="49" charset="0"/>
              </a:rPr>
              <a:t>getElementById</a:t>
            </a:r>
            <a:r>
              <a:rPr lang="en-US" sz="1900" dirty="0">
                <a:latin typeface="Consolas" pitchFamily="49" charset="0"/>
                <a:cs typeface="Consolas" pitchFamily="49" charset="0"/>
              </a:rPr>
              <a:t>("second").</a:t>
            </a:r>
            <a:r>
              <a:rPr lang="en-US" sz="1900" dirty="0" err="1">
                <a:solidFill>
                  <a:srgbClr val="7030A0"/>
                </a:solidFill>
                <a:latin typeface="Consolas" pitchFamily="49" charset="0"/>
                <a:cs typeface="Consolas" pitchFamily="49" charset="0"/>
              </a:rPr>
              <a:t>innerHTML</a:t>
            </a:r>
            <a:r>
              <a:rPr lang="en-US" sz="1900" dirty="0">
                <a:latin typeface="Consolas" pitchFamily="49" charset="0"/>
                <a:cs typeface="Consolas" pitchFamily="49" charset="0"/>
              </a:rPr>
              <a:t> = </a:t>
            </a:r>
            <a:r>
              <a:rPr lang="en-US" sz="1900" dirty="0" err="1">
                <a:latin typeface="Consolas" pitchFamily="49" charset="0"/>
                <a:cs typeface="Consolas" pitchFamily="49" charset="0"/>
              </a:rPr>
              <a:t>document.</a:t>
            </a:r>
            <a:r>
              <a:rPr lang="en-US" sz="1900" dirty="0" err="1">
                <a:solidFill>
                  <a:srgbClr val="0070C0"/>
                </a:solidFill>
                <a:latin typeface="Consolas" pitchFamily="49" charset="0"/>
                <a:cs typeface="Consolas" pitchFamily="49" charset="0"/>
              </a:rPr>
              <a:t>getElementById</a:t>
            </a:r>
            <a:r>
              <a:rPr lang="en-US" sz="1900" dirty="0">
                <a:latin typeface="Consolas" pitchFamily="49" charset="0"/>
                <a:cs typeface="Consolas" pitchFamily="49" charset="0"/>
              </a:rPr>
              <a:t>("first").</a:t>
            </a:r>
            <a:r>
              <a:rPr lang="en-US" sz="1900" b="1" dirty="0" err="1">
                <a:solidFill>
                  <a:srgbClr val="7030A0"/>
                </a:solidFill>
                <a:latin typeface="Consolas" pitchFamily="49" charset="0"/>
                <a:cs typeface="Consolas" pitchFamily="49" charset="0"/>
              </a:rPr>
              <a:t>nodeType</a:t>
            </a:r>
            <a:r>
              <a:rPr lang="en-US" sz="1900" dirty="0">
                <a:latin typeface="Consolas" pitchFamily="49" charset="0"/>
                <a:cs typeface="Consolas" pitchFamily="49" charset="0"/>
              </a:rPr>
              <a:t>;</a:t>
            </a:r>
            <a:br>
              <a:rPr lang="en-US" sz="1900" dirty="0">
                <a:latin typeface="Consolas" pitchFamily="49" charset="0"/>
                <a:cs typeface="Consolas" pitchFamily="49" charset="0"/>
              </a:rPr>
            </a:b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&gt; </a:t>
            </a:r>
          </a:p>
        </p:txBody>
      </p:sp>
    </p:spTree>
    <p:extLst>
      <p:ext uri="{BB962C8B-B14F-4D97-AF65-F5344CB8AC3E}">
        <p14:creationId xmlns:p14="http://schemas.microsoft.com/office/powerpoint/2010/main" val="7365517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808164"/>
            <a:ext cx="11344940" cy="3987114"/>
          </a:xfrm>
        </p:spPr>
        <p:txBody>
          <a:bodyPr rtlCol="0">
            <a:noAutofit/>
          </a:bodyPr>
          <a:lstStyle/>
          <a:p>
            <a:pPr marL="0" lvl="1" algn="just" defTabSz="360000"/>
            <a:r>
              <a:rPr lang="en-US" sz="2000" dirty="0">
                <a:cs typeface="Arial" panose="020B0604020202020204" pitchFamily="34" charset="0"/>
              </a:rPr>
              <a:t>There are two properties: "</a:t>
            </a:r>
            <a:r>
              <a:rPr lang="en-US" sz="2000" b="1" dirty="0" err="1">
                <a:solidFill>
                  <a:srgbClr val="7030A0"/>
                </a:solidFill>
                <a:cs typeface="Arial" panose="020B0604020202020204" pitchFamily="34" charset="0"/>
              </a:rPr>
              <a:t>nodeName</a:t>
            </a:r>
            <a:r>
              <a:rPr lang="en-US" sz="2000" dirty="0">
                <a:cs typeface="Arial" panose="020B0604020202020204" pitchFamily="34" charset="0"/>
              </a:rPr>
              <a:t>" and "</a:t>
            </a:r>
            <a:r>
              <a:rPr lang="en-US" sz="2000" b="1" dirty="0" err="1">
                <a:solidFill>
                  <a:srgbClr val="7030A0"/>
                </a:solidFill>
                <a:cs typeface="Arial" panose="020B0604020202020204" pitchFamily="34" charset="0"/>
              </a:rPr>
              <a:t>tagName</a:t>
            </a:r>
            <a:r>
              <a:rPr lang="en-US" sz="2000" dirty="0">
                <a:cs typeface="Arial" panose="020B0604020202020204" pitchFamily="34" charset="0"/>
              </a:rPr>
              <a:t>", which contain the name (tag) of the node element. The name of the HTML tag is always uppercase. For "</a:t>
            </a:r>
            <a:r>
              <a:rPr lang="en-US" sz="2000" dirty="0" err="1">
                <a:cs typeface="Arial" panose="020B0604020202020204" pitchFamily="34" charset="0"/>
              </a:rPr>
              <a:t>document.body</a:t>
            </a:r>
            <a:r>
              <a:rPr lang="en-US" sz="2000" dirty="0">
                <a:cs typeface="Arial" panose="020B0604020202020204" pitchFamily="34" charset="0"/>
              </a:rPr>
              <a:t>":</a:t>
            </a:r>
          </a:p>
          <a:p>
            <a:pPr marL="0" lvl="1" defTabSz="360000"/>
            <a:r>
              <a:rPr lang="en-US" sz="2000" dirty="0">
                <a:cs typeface="Courier New" panose="02070309020205020404" pitchFamily="49" charset="0"/>
              </a:rPr>
              <a:t>alert(</a:t>
            </a:r>
            <a:r>
              <a:rPr lang="en-US" sz="2000" dirty="0" err="1">
                <a:cs typeface="Courier New" panose="02070309020205020404" pitchFamily="49" charset="0"/>
              </a:rPr>
              <a:t>document.body.</a:t>
            </a:r>
            <a:r>
              <a:rPr lang="en-US" sz="2000" b="1" dirty="0" err="1">
                <a:solidFill>
                  <a:srgbClr val="7030A0"/>
                </a:solidFill>
                <a:cs typeface="Courier New" panose="02070309020205020404" pitchFamily="49" charset="0"/>
              </a:rPr>
              <a:t>nodeName</a:t>
            </a:r>
            <a:r>
              <a:rPr lang="en-US" sz="2000" dirty="0">
                <a:cs typeface="Courier New" panose="02070309020205020404" pitchFamily="49" charset="0"/>
              </a:rPr>
              <a:t>);  </a:t>
            </a:r>
            <a:r>
              <a:rPr lang="en-US" sz="2000" dirty="0">
                <a:solidFill>
                  <a:schemeClr val="bg1">
                    <a:lumMod val="50000"/>
                  </a:schemeClr>
                </a:solidFill>
                <a:cs typeface="Courier New" panose="02070309020205020404" pitchFamily="49" charset="0"/>
              </a:rPr>
              <a:t>// BODY</a:t>
            </a:r>
          </a:p>
          <a:p>
            <a:pPr marL="0" lvl="1" defTabSz="360000"/>
            <a:r>
              <a:rPr lang="en-US" sz="2000" dirty="0">
                <a:cs typeface="Courier New" panose="02070309020205020404" pitchFamily="49" charset="0"/>
              </a:rPr>
              <a:t>alert(</a:t>
            </a:r>
            <a:r>
              <a:rPr lang="en-US" sz="2000" dirty="0" err="1">
                <a:cs typeface="Courier New" panose="02070309020205020404" pitchFamily="49" charset="0"/>
              </a:rPr>
              <a:t>document.body.</a:t>
            </a:r>
            <a:r>
              <a:rPr lang="en-US" sz="2000" b="1" dirty="0" err="1">
                <a:solidFill>
                  <a:srgbClr val="7030A0"/>
                </a:solidFill>
                <a:cs typeface="Courier New" panose="02070309020205020404" pitchFamily="49" charset="0"/>
              </a:rPr>
              <a:t>tagName</a:t>
            </a:r>
            <a:r>
              <a:rPr lang="en-US" sz="2000" dirty="0">
                <a:cs typeface="Courier New" panose="02070309020205020404" pitchFamily="49" charset="0"/>
              </a:rPr>
              <a:t>);     </a:t>
            </a:r>
            <a:r>
              <a:rPr lang="en-US" sz="2000" dirty="0">
                <a:solidFill>
                  <a:schemeClr val="bg1">
                    <a:lumMod val="50000"/>
                  </a:schemeClr>
                </a:solidFill>
                <a:cs typeface="Courier New" panose="02070309020205020404" pitchFamily="49" charset="0"/>
              </a:rPr>
              <a:t>// BODY</a:t>
            </a:r>
          </a:p>
          <a:p>
            <a:pPr marL="0" lvl="1" algn="just" defTabSz="360000"/>
            <a:r>
              <a:rPr lang="en-US" sz="2000" dirty="0">
                <a:cs typeface="Arial" panose="020B0604020202020204" pitchFamily="34" charset="0"/>
              </a:rPr>
              <a:t>The difference is reflected in the property names, but not obvious:</a:t>
            </a:r>
          </a:p>
          <a:p>
            <a:pPr marL="0" lvl="1" algn="just" defTabSz="360000"/>
            <a:r>
              <a:rPr lang="en-US" sz="2000" dirty="0">
                <a:cs typeface="Arial" panose="020B0604020202020204" pitchFamily="34" charset="0"/>
              </a:rPr>
              <a:t>   -  the "</a:t>
            </a:r>
            <a:r>
              <a:rPr lang="en-US" sz="2000" dirty="0" err="1">
                <a:cs typeface="Arial" panose="020B0604020202020204" pitchFamily="34" charset="0"/>
              </a:rPr>
              <a:t>nodeName</a:t>
            </a:r>
            <a:r>
              <a:rPr lang="en-US" sz="2000" dirty="0">
                <a:cs typeface="Arial" panose="020B0604020202020204" pitchFamily="34" charset="0"/>
              </a:rPr>
              <a:t>" property - defined for many types of DOM nodes</a:t>
            </a:r>
          </a:p>
          <a:p>
            <a:pPr marL="0" lvl="1" algn="just" defTabSz="360000"/>
            <a:r>
              <a:rPr lang="en-US" sz="2000" dirty="0">
                <a:cs typeface="Arial" panose="020B0604020202020204" pitchFamily="34" charset="0"/>
              </a:rPr>
              <a:t>   -  the </a:t>
            </a:r>
            <a:r>
              <a:rPr lang="en-US" sz="2000" dirty="0" err="1">
                <a:cs typeface="Arial" panose="020B0604020202020204" pitchFamily="34" charset="0"/>
              </a:rPr>
              <a:t>tagName</a:t>
            </a:r>
            <a:r>
              <a:rPr lang="en-US" sz="2000" dirty="0">
                <a:cs typeface="Arial" panose="020B0604020202020204" pitchFamily="34" charset="0"/>
              </a:rPr>
              <a:t> property - only elements have it</a:t>
            </a:r>
          </a:p>
          <a:p>
            <a:pPr marL="0" lvl="1" algn="just" defTabSz="360000"/>
            <a:r>
              <a:rPr lang="en-US" sz="2000" dirty="0">
                <a:cs typeface="Arial" panose="020B0604020202020204" pitchFamily="34" charset="0"/>
              </a:rPr>
              <a:t>With the help of "</a:t>
            </a:r>
            <a:r>
              <a:rPr lang="en-US" sz="2000" dirty="0" err="1">
                <a:cs typeface="Arial" panose="020B0604020202020204" pitchFamily="34" charset="0"/>
              </a:rPr>
              <a:t>tagName</a:t>
            </a:r>
            <a:r>
              <a:rPr lang="en-US" sz="2000" dirty="0">
                <a:cs typeface="Arial" panose="020B0604020202020204" pitchFamily="34" charset="0"/>
              </a:rPr>
              <a:t>" they work only with elements, and "</a:t>
            </a:r>
            <a:r>
              <a:rPr lang="en-US" sz="2000" dirty="0" err="1">
                <a:cs typeface="Arial" panose="020B0604020202020204" pitchFamily="34" charset="0"/>
              </a:rPr>
              <a:t>nodeName</a:t>
            </a:r>
            <a:r>
              <a:rPr lang="en-US" sz="2000" dirty="0">
                <a:cs typeface="Arial" panose="020B0604020202020204" pitchFamily="34" charset="0"/>
              </a:rPr>
              <a:t>" with all types of nodes</a:t>
            </a:r>
            <a:r>
              <a:rPr lang="ru-RU" sz="2000" dirty="0">
                <a:cs typeface="Arial" panose="020B0604020202020204" pitchFamily="34" charset="0"/>
              </a:rPr>
              <a:t>:</a:t>
            </a:r>
          </a:p>
          <a:p>
            <a:pPr marL="0" lvl="1" defTabSz="360000"/>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body</a:t>
            </a:r>
            <a:r>
              <a:rPr lang="en-US" sz="1900" dirty="0">
                <a:solidFill>
                  <a:schemeClr val="bg1">
                    <a:lumMod val="50000"/>
                  </a:schemeClr>
                </a:solidFill>
                <a:latin typeface="Consolas" pitchFamily="49" charset="0"/>
                <a:cs typeface="Consolas" pitchFamily="49" charset="0"/>
              </a:rPr>
              <a:t>&gt;&lt;!-- Comment</a:t>
            </a:r>
            <a:r>
              <a:rPr lang="ru-RU" sz="1900" dirty="0">
                <a:solidFill>
                  <a:schemeClr val="bg1">
                    <a:lumMod val="50000"/>
                  </a:schemeClr>
                </a:solidFill>
                <a:latin typeface="Consolas" pitchFamily="49" charset="0"/>
                <a:cs typeface="Consolas" pitchFamily="49" charset="0"/>
              </a:rPr>
              <a:t>--&gt;</a:t>
            </a:r>
          </a:p>
          <a:p>
            <a:pPr marL="0" lvl="1" defTabSz="360000"/>
            <a:r>
              <a:rPr lang="ru-RU" sz="1900" dirty="0">
                <a:latin typeface="Consolas" pitchFamily="49" charset="0"/>
                <a:cs typeface="Consolas" pitchFamily="49" charset="0"/>
              </a:rPr>
              <a:t>   </a:t>
            </a:r>
            <a:r>
              <a:rPr lang="ru-RU" sz="1900" dirty="0">
                <a:solidFill>
                  <a:srgbClr val="0000FF"/>
                </a:solidFill>
                <a:latin typeface="Consolas" pitchFamily="49" charset="0"/>
                <a:cs typeface="Consolas" pitchFamily="49" charset="0"/>
              </a:rPr>
              <a:t>&lt;</a:t>
            </a:r>
            <a:r>
              <a:rPr lang="en-US" sz="1900" dirty="0">
                <a:solidFill>
                  <a:srgbClr val="0000FF"/>
                </a:solidFill>
                <a:latin typeface="Consolas" pitchFamily="49" charset="0"/>
                <a:cs typeface="Consolas" pitchFamily="49" charset="0"/>
              </a:rPr>
              <a:t>script&gt;</a:t>
            </a:r>
            <a:endParaRPr lang="ru-RU" sz="1900" dirty="0">
              <a:solidFill>
                <a:srgbClr val="0000FF"/>
              </a:solidFill>
              <a:latin typeface="Consolas" pitchFamily="49" charset="0"/>
              <a:cs typeface="Consolas" pitchFamily="49" charset="0"/>
            </a:endParaRPr>
          </a:p>
          <a:p>
            <a:pPr marL="0" lvl="1" defTabSz="360000"/>
            <a:r>
              <a:rPr lang="uk-UA" sz="1900" dirty="0">
                <a:solidFill>
                  <a:schemeClr val="bg1">
                    <a:lumMod val="50000"/>
                  </a:schemeClr>
                </a:solidFill>
                <a:latin typeface="Consolas" pitchFamily="49" charset="0"/>
                <a:cs typeface="Consolas" pitchFamily="49" charset="0"/>
              </a:rPr>
              <a:t>      // </a:t>
            </a:r>
            <a:r>
              <a:rPr lang="en-US" sz="1900" dirty="0">
                <a:solidFill>
                  <a:schemeClr val="bg1">
                    <a:lumMod val="50000"/>
                  </a:schemeClr>
                </a:solidFill>
                <a:latin typeface="Consolas" pitchFamily="49" charset="0"/>
                <a:cs typeface="Consolas" pitchFamily="49" charset="0"/>
              </a:rPr>
              <a:t>for</a:t>
            </a:r>
            <a:r>
              <a:rPr lang="uk-UA" sz="1900" dirty="0">
                <a:solidFill>
                  <a:schemeClr val="bg1">
                    <a:lumMod val="50000"/>
                  </a:schemeClr>
                </a:solidFill>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comment</a:t>
            </a:r>
          </a:p>
          <a:p>
            <a:pPr marL="0" lvl="1" defTabSz="360000"/>
            <a:r>
              <a:rPr lang="en-US" sz="1900" dirty="0">
                <a:latin typeface="Consolas" pitchFamily="49" charset="0"/>
                <a:cs typeface="Consolas" pitchFamily="49" charset="0"/>
              </a:rPr>
              <a:t> </a:t>
            </a:r>
            <a:r>
              <a:rPr lang="ru-RU" sz="1900" dirty="0">
                <a:latin typeface="Consolas" pitchFamily="49" charset="0"/>
                <a:cs typeface="Consolas" pitchFamily="49" charset="0"/>
              </a:rPr>
              <a:t>   </a:t>
            </a:r>
            <a:r>
              <a:rPr lang="en-US" sz="1900" dirty="0">
                <a:latin typeface="Consolas" pitchFamily="49" charset="0"/>
                <a:cs typeface="Consolas" pitchFamily="49" charset="0"/>
              </a:rPr>
              <a:t>  </a:t>
            </a:r>
            <a:r>
              <a:rPr lang="en-US" sz="1900" dirty="0">
                <a:solidFill>
                  <a:srgbClr val="0070C0"/>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document.body.firstChild.nodeName</a:t>
            </a:r>
            <a:r>
              <a:rPr lang="en-US" sz="1900" dirty="0">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 #comment</a:t>
            </a:r>
          </a:p>
          <a:p>
            <a:pPr marL="0" lvl="1" defTabSz="360000"/>
            <a:r>
              <a:rPr lang="en-US" sz="1900" dirty="0">
                <a:latin typeface="Consolas" pitchFamily="49" charset="0"/>
                <a:cs typeface="Consolas" pitchFamily="49" charset="0"/>
              </a:rPr>
              <a:t>   </a:t>
            </a:r>
            <a:r>
              <a:rPr lang="ru-RU" sz="1900" dirty="0">
                <a:latin typeface="Consolas" pitchFamily="49" charset="0"/>
                <a:cs typeface="Consolas" pitchFamily="49" charset="0"/>
              </a:rPr>
              <a:t>   </a:t>
            </a:r>
            <a:r>
              <a:rPr lang="en-US" sz="1900" dirty="0">
                <a:solidFill>
                  <a:srgbClr val="0070C0"/>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document.body.firstChild.tagName</a:t>
            </a:r>
            <a:r>
              <a:rPr lang="en-US" sz="1900" dirty="0">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 undefined</a:t>
            </a:r>
            <a:endParaRPr lang="ru-RU" sz="1900" dirty="0">
              <a:solidFill>
                <a:schemeClr val="bg1">
                  <a:lumMod val="50000"/>
                </a:schemeClr>
              </a:solidFill>
              <a:latin typeface="Consolas" pitchFamily="49" charset="0"/>
              <a:cs typeface="Consolas" pitchFamily="49" charset="0"/>
            </a:endParaRPr>
          </a:p>
          <a:p>
            <a:pPr marL="0" lvl="1" defTabSz="360000"/>
            <a:r>
              <a:rPr lang="ru-RU" sz="1900" dirty="0">
                <a:latin typeface="Consolas" pitchFamily="49" charset="0"/>
                <a:cs typeface="Consolas" pitchFamily="49" charset="0"/>
              </a:rPr>
              <a:t>      </a:t>
            </a:r>
            <a:r>
              <a:rPr lang="ru-RU" sz="1900" dirty="0">
                <a:solidFill>
                  <a:schemeClr val="bg1">
                    <a:lumMod val="50000"/>
                  </a:schemeClr>
                </a:solidFill>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for a document</a:t>
            </a:r>
            <a:endParaRPr lang="ru-RU" sz="1900" dirty="0">
              <a:solidFill>
                <a:schemeClr val="bg1">
                  <a:lumMod val="50000"/>
                </a:schemeClr>
              </a:solidFill>
              <a:latin typeface="Consolas" pitchFamily="49" charset="0"/>
              <a:cs typeface="Consolas" pitchFamily="49" charset="0"/>
            </a:endParaRPr>
          </a:p>
          <a:p>
            <a:pPr marL="0" lvl="1" defTabSz="360000"/>
            <a:r>
              <a:rPr lang="ru-RU" sz="1900" dirty="0">
                <a:latin typeface="Consolas" pitchFamily="49" charset="0"/>
                <a:cs typeface="Consolas" pitchFamily="49" charset="0"/>
              </a:rPr>
              <a:t>      </a:t>
            </a:r>
            <a:r>
              <a:rPr lang="en-US" sz="1900" dirty="0">
                <a:solidFill>
                  <a:srgbClr val="0070C0"/>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document.nodeName</a:t>
            </a:r>
            <a:r>
              <a:rPr lang="en-US" sz="1900" dirty="0">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 #document</a:t>
            </a:r>
            <a:endParaRPr lang="ru-RU" sz="1900" dirty="0">
              <a:solidFill>
                <a:schemeClr val="bg1">
                  <a:lumMod val="50000"/>
                </a:schemeClr>
              </a:solidFill>
              <a:latin typeface="Consolas" pitchFamily="49" charset="0"/>
              <a:cs typeface="Consolas" pitchFamily="49" charset="0"/>
            </a:endParaRPr>
          </a:p>
          <a:p>
            <a:pPr marL="0" lvl="1" defTabSz="360000"/>
            <a:r>
              <a:rPr lang="ru-RU" sz="1900" dirty="0">
                <a:latin typeface="Consolas" pitchFamily="49" charset="0"/>
                <a:cs typeface="Consolas" pitchFamily="49" charset="0"/>
              </a:rPr>
              <a:t>      </a:t>
            </a:r>
            <a:r>
              <a:rPr lang="en-US" sz="1900" dirty="0">
                <a:solidFill>
                  <a:srgbClr val="0070C0"/>
                </a:solidFill>
                <a:latin typeface="Consolas" pitchFamily="49" charset="0"/>
                <a:cs typeface="Consolas" pitchFamily="49" charset="0"/>
              </a:rPr>
              <a:t>alert</a:t>
            </a:r>
            <a:r>
              <a:rPr lang="en-US" sz="1900" dirty="0">
                <a:latin typeface="Consolas" pitchFamily="49" charset="0"/>
                <a:cs typeface="Consolas" pitchFamily="49" charset="0"/>
              </a:rPr>
              <a:t>(</a:t>
            </a:r>
            <a:r>
              <a:rPr lang="en-US" sz="1900" dirty="0" err="1">
                <a:latin typeface="Consolas" pitchFamily="49" charset="0"/>
                <a:cs typeface="Consolas" pitchFamily="49" charset="0"/>
              </a:rPr>
              <a:t>document.tagName</a:t>
            </a:r>
            <a:r>
              <a:rPr lang="en-US" sz="1900" dirty="0">
                <a:latin typeface="Consolas" pitchFamily="49" charset="0"/>
                <a:cs typeface="Consolas" pitchFamily="49" charset="0"/>
              </a:rPr>
              <a:t>);  </a:t>
            </a:r>
            <a:r>
              <a:rPr lang="en-US" sz="1900" dirty="0">
                <a:solidFill>
                  <a:schemeClr val="bg1">
                    <a:lumMod val="50000"/>
                  </a:schemeClr>
                </a:solidFill>
                <a:latin typeface="Consolas" pitchFamily="49" charset="0"/>
                <a:cs typeface="Consolas" pitchFamily="49" charset="0"/>
              </a:rPr>
              <a:t>// undefined , because DOM root is not an element</a:t>
            </a:r>
          </a:p>
          <a:p>
            <a:pPr marL="0" lvl="1" defTabSz="360000"/>
            <a:r>
              <a:rPr lang="ru-RU" sz="1900" dirty="0">
                <a:latin typeface="Consolas" pitchFamily="49" charset="0"/>
                <a:cs typeface="Consolas" pitchFamily="49" charset="0"/>
              </a:rPr>
              <a:t>   </a:t>
            </a:r>
            <a:r>
              <a:rPr lang="en-US" sz="1900" dirty="0">
                <a:solidFill>
                  <a:srgbClr val="0000FF"/>
                </a:solidFill>
                <a:latin typeface="Consolas" pitchFamily="49" charset="0"/>
                <a:cs typeface="Consolas" pitchFamily="49" charset="0"/>
              </a:rPr>
              <a:t>&lt;/script&gt;</a:t>
            </a:r>
            <a:endParaRPr lang="ru-RU" sz="1900" dirty="0">
              <a:solidFill>
                <a:srgbClr val="0000FF"/>
              </a:solidFill>
              <a:latin typeface="Consolas" pitchFamily="49" charset="0"/>
              <a:cs typeface="Consolas" pitchFamily="49" charset="0"/>
            </a:endParaRPr>
          </a:p>
          <a:p>
            <a:pPr marL="0" lvl="1" defTabSz="360000"/>
            <a:r>
              <a:rPr lang="en-US" sz="1900" dirty="0">
                <a:solidFill>
                  <a:srgbClr val="0000FF"/>
                </a:solidFill>
                <a:latin typeface="Consolas" pitchFamily="49" charset="0"/>
                <a:cs typeface="Consolas" pitchFamily="49" charset="0"/>
              </a:rPr>
              <a:t>&lt;/body&gt;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56687"/>
            <a:ext cx="11565619" cy="525970"/>
          </a:xfrm>
        </p:spPr>
        <p:txBody>
          <a:bodyPr/>
          <a:lstStyle/>
          <a:p>
            <a:r>
              <a:rPr lang="en-US" sz="3600" b="1" dirty="0">
                <a:latin typeface="Proxima Nova Black" charset="0"/>
              </a:rPr>
              <a:t>Nodes properties. </a:t>
            </a:r>
            <a:r>
              <a:rPr lang="en-US" sz="3600" b="1" dirty="0" err="1">
                <a:latin typeface="Proxima Nova Black" charset="0"/>
              </a:rPr>
              <a:t>nodeName</a:t>
            </a:r>
            <a:r>
              <a:rPr lang="en-US" sz="3600" b="1" dirty="0">
                <a:latin typeface="Proxima Nova Black" charset="0"/>
              </a:rPr>
              <a:t>, </a:t>
            </a:r>
            <a:r>
              <a:rPr lang="en-US" sz="3600" b="1" dirty="0" err="1">
                <a:latin typeface="Proxima Nova Black" charset="0"/>
              </a:rPr>
              <a:t>tagName</a:t>
            </a:r>
            <a:endParaRPr lang="en-US" sz="3600" b="1" dirty="0">
              <a:latin typeface="Proxima Nova Black" charset="0"/>
            </a:endParaRPr>
          </a:p>
        </p:txBody>
      </p:sp>
    </p:spTree>
    <p:extLst>
      <p:ext uri="{BB962C8B-B14F-4D97-AF65-F5344CB8AC3E}">
        <p14:creationId xmlns:p14="http://schemas.microsoft.com/office/powerpoint/2010/main" val="27159073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2" y="935760"/>
            <a:ext cx="11536325" cy="3987114"/>
          </a:xfrm>
        </p:spPr>
        <p:txBody>
          <a:bodyPr rtlCol="0">
            <a:noAutofit/>
          </a:bodyPr>
          <a:lstStyle/>
          <a:p>
            <a:pPr marL="0" lvl="1" algn="just" defTabSz="360000"/>
            <a:r>
              <a:rPr lang="en-US" sz="2000" dirty="0">
                <a:latin typeface="Arial" panose="020B0604020202020204" pitchFamily="34" charset="0"/>
                <a:cs typeface="Arial" panose="020B0604020202020204" pitchFamily="34" charset="0"/>
              </a:rPr>
              <a:t>DOM nodes have type-specific properties, for example:</a:t>
            </a:r>
          </a:p>
          <a:p>
            <a:pPr marL="342900" lvl="1" indent="-342900" algn="just" defTabSz="360000">
              <a:buFont typeface="Arial" pitchFamily="34" charset="0"/>
              <a:buChar char="•"/>
            </a:pPr>
            <a:r>
              <a:rPr lang="en-US" sz="2000" dirty="0">
                <a:latin typeface="Arial" panose="020B0604020202020204" pitchFamily="34" charset="0"/>
                <a:cs typeface="Arial" panose="020B0604020202020204" pitchFamily="34" charset="0"/>
              </a:rPr>
              <a:t>-	</a:t>
            </a:r>
            <a:r>
              <a:rPr lang="en-US" sz="2000" b="1" dirty="0">
                <a:solidFill>
                  <a:srgbClr val="7030A0"/>
                </a:solidFill>
                <a:latin typeface="Arial" panose="020B0604020202020204" pitchFamily="34" charset="0"/>
                <a:cs typeface="Arial" panose="020B0604020202020204" pitchFamily="34" charset="0"/>
              </a:rPr>
              <a:t>value</a:t>
            </a:r>
            <a:r>
              <a:rPr lang="en-US" sz="2000" dirty="0">
                <a:latin typeface="Arial" panose="020B0604020202020204" pitchFamily="34" charset="0"/>
                <a:cs typeface="Arial" panose="020B0604020202020204" pitchFamily="34" charset="0"/>
              </a:rPr>
              <a:t> - value for "input", "select" or "</a:t>
            </a:r>
            <a:r>
              <a:rPr lang="en-US" sz="2000" dirty="0" err="1">
                <a:latin typeface="Arial" panose="020B0604020202020204" pitchFamily="34" charset="0"/>
                <a:cs typeface="Arial" panose="020B0604020202020204" pitchFamily="34" charset="0"/>
              </a:rPr>
              <a:t>textarea</a:t>
            </a:r>
            <a:r>
              <a:rPr lang="en-US" sz="2000" dirty="0">
                <a:latin typeface="Arial" panose="020B0604020202020204" pitchFamily="34" charset="0"/>
                <a:cs typeface="Arial" panose="020B0604020202020204" pitchFamily="34" charset="0"/>
              </a:rPr>
              <a:t>“</a:t>
            </a:r>
          </a:p>
          <a:p>
            <a:pPr marL="342900" lvl="1" indent="-342900" algn="just" defTabSz="360000">
              <a:buFont typeface="Arial" pitchFamily="34" charset="0"/>
              <a:buChar char="•"/>
            </a:pPr>
            <a:r>
              <a:rPr lang="en-US" sz="2000" dirty="0">
                <a:latin typeface="Arial" panose="020B0604020202020204" pitchFamily="34" charset="0"/>
                <a:cs typeface="Arial" panose="020B0604020202020204" pitchFamily="34" charset="0"/>
              </a:rPr>
              <a:t>-    </a:t>
            </a:r>
            <a:r>
              <a:rPr lang="en-US" sz="2000" b="1" dirty="0">
                <a:solidFill>
                  <a:srgbClr val="7030A0"/>
                </a:solidFill>
                <a:latin typeface="Arial" panose="020B0604020202020204" pitchFamily="34" charset="0"/>
                <a:cs typeface="Arial" panose="020B0604020202020204" pitchFamily="34" charset="0"/>
              </a:rPr>
              <a:t>id</a:t>
            </a:r>
            <a:r>
              <a:rPr lang="en-US" sz="2000" dirty="0">
                <a:latin typeface="Arial" panose="020B0604020202020204" pitchFamily="34" charset="0"/>
                <a:cs typeface="Arial" panose="020B0604020202020204" pitchFamily="34" charset="0"/>
              </a:rPr>
              <a:t> – identifier</a:t>
            </a:r>
          </a:p>
          <a:p>
            <a:pPr marL="342900" lvl="1" indent="-342900" algn="just" defTabSz="360000">
              <a:buFont typeface="Arial" pitchFamily="34" charset="0"/>
              <a:buChar char="•"/>
            </a:pPr>
            <a:r>
              <a:rPr lang="en-US" sz="2000" dirty="0">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className</a:t>
            </a:r>
            <a:r>
              <a:rPr lang="en-US" sz="2000" dirty="0">
                <a:latin typeface="Arial" panose="020B0604020202020204" pitchFamily="34" charset="0"/>
                <a:cs typeface="Arial" panose="020B0604020202020204" pitchFamily="34" charset="0"/>
              </a:rPr>
              <a:t> - class</a:t>
            </a:r>
          </a:p>
          <a:p>
            <a:pPr marL="114322" lvl="1" indent="-342900" algn="just" defTabSz="360000">
              <a:buFont typeface="Arial" pitchFamily="34" charset="0"/>
              <a:buChar char="•"/>
            </a:pPr>
            <a:r>
              <a:rPr lang="en-US" sz="2000" dirty="0">
                <a:latin typeface="Arial" panose="020B0604020202020204" pitchFamily="34" charset="0"/>
                <a:cs typeface="Arial" panose="020B0604020202020204" pitchFamily="34" charset="0"/>
              </a:rPr>
              <a:t>-    </a:t>
            </a:r>
            <a:r>
              <a:rPr lang="en-US" sz="2000" b="1" dirty="0" err="1">
                <a:solidFill>
                  <a:srgbClr val="7030A0"/>
                </a:solidFill>
                <a:latin typeface="Arial" panose="020B0604020202020204" pitchFamily="34" charset="0"/>
                <a:cs typeface="Arial" panose="020B0604020202020204" pitchFamily="34" charset="0"/>
              </a:rPr>
              <a:t>href</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link address</a:t>
            </a:r>
          </a:p>
          <a:p>
            <a:pPr marL="114322" lvl="1" indent="-342900" algn="just" defTabSz="360000">
              <a:buFont typeface="Arial" pitchFamily="34" charset="0"/>
              <a:buChar char="•"/>
            </a:pPr>
            <a:r>
              <a:rPr lang="en-US" sz="2000" dirty="0">
                <a:latin typeface="Arial" panose="020B0604020202020204" pitchFamily="34" charset="0"/>
                <a:cs typeface="Arial" panose="020B0604020202020204" pitchFamily="34" charset="0"/>
              </a:rPr>
              <a:t>-    a lot others</a:t>
            </a:r>
          </a:p>
          <a:p>
            <a:pPr marL="114322" lvl="1" indent="-342900" algn="just" defTabSz="360000">
              <a:buFont typeface="Arial" pitchFamily="34" charset="0"/>
              <a:buChar char="•"/>
            </a:pPr>
            <a:endParaRPr lang="en-US" sz="1600" dirty="0">
              <a:latin typeface="Arial" panose="020B0604020202020204" pitchFamily="34" charset="0"/>
              <a:cs typeface="Arial" panose="020B0604020202020204" pitchFamily="34" charset="0"/>
            </a:endParaRPr>
          </a:p>
          <a:p>
            <a:pPr marL="457152" lvl="2" algn="just" defTabSz="360000"/>
            <a:r>
              <a:rPr lang="en-US" sz="2000" dirty="0">
                <a:solidFill>
                  <a:srgbClr val="0000FF"/>
                </a:solidFill>
                <a:latin typeface="Consolas" pitchFamily="49" charset="0"/>
                <a:cs typeface="Consolas" pitchFamily="49" charset="0"/>
              </a:rPr>
              <a:t>&lt;body&gt;</a:t>
            </a:r>
            <a:endParaRPr lang="ru-RU" sz="2000" dirty="0">
              <a:solidFill>
                <a:srgbClr val="0000FF"/>
              </a:solidFill>
              <a:latin typeface="Consolas" pitchFamily="49" charset="0"/>
              <a:cs typeface="Consolas" pitchFamily="49" charset="0"/>
            </a:endParaRPr>
          </a:p>
          <a:p>
            <a:pPr marL="457152" lvl="2" defTabSz="360000"/>
            <a:r>
              <a:rPr lang="en-US" sz="2000" dirty="0">
                <a:solidFill>
                  <a:srgbClr val="0000FF"/>
                </a:solidFill>
                <a:latin typeface="Consolas" pitchFamily="49" charset="0"/>
                <a:cs typeface="Consolas" pitchFamily="49" charset="0"/>
              </a:rPr>
              <a:t>   </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input </a:t>
            </a:r>
            <a:r>
              <a:rPr lang="en-US" sz="2000" dirty="0">
                <a:solidFill>
                  <a:srgbClr val="FF0000"/>
                </a:solidFill>
                <a:latin typeface="Consolas" pitchFamily="49" charset="0"/>
                <a:cs typeface="Consolas" pitchFamily="49" charset="0"/>
              </a:rPr>
              <a:t>type</a:t>
            </a:r>
            <a:r>
              <a:rPr lang="en-US" sz="2000" dirty="0">
                <a:latin typeface="Consolas" pitchFamily="49" charset="0"/>
                <a:cs typeface="Consolas" pitchFamily="49" charset="0"/>
              </a:rPr>
              <a:t>="text" </a:t>
            </a:r>
            <a:r>
              <a:rPr lang="en-US" sz="2000" dirty="0">
                <a:solidFill>
                  <a:srgbClr val="FF0000"/>
                </a:solidFill>
                <a:latin typeface="Consolas" pitchFamily="49" charset="0"/>
                <a:cs typeface="Consolas" pitchFamily="49" charset="0"/>
              </a:rPr>
              <a:t>id</a:t>
            </a:r>
            <a:r>
              <a:rPr lang="en-US" sz="2000" dirty="0">
                <a:latin typeface="Consolas" pitchFamily="49" charset="0"/>
                <a:cs typeface="Consolas" pitchFamily="49" charset="0"/>
              </a:rPr>
              <a:t>="my-input" </a:t>
            </a:r>
            <a:r>
              <a:rPr lang="en-US" sz="2000" dirty="0">
                <a:solidFill>
                  <a:srgbClr val="FF0000"/>
                </a:solidFill>
                <a:latin typeface="Consolas" pitchFamily="49" charset="0"/>
                <a:cs typeface="Consolas" pitchFamily="49" charset="0"/>
              </a:rPr>
              <a:t>class</a:t>
            </a:r>
            <a:r>
              <a:rPr lang="en-US" sz="2000" dirty="0">
                <a:latin typeface="Consolas" pitchFamily="49" charset="0"/>
                <a:cs typeface="Consolas" pitchFamily="49" charset="0"/>
              </a:rPr>
              <a:t>="my-class" </a:t>
            </a:r>
            <a:r>
              <a:rPr lang="en-US" sz="2000" dirty="0">
                <a:solidFill>
                  <a:srgbClr val="FF0000"/>
                </a:solidFill>
                <a:latin typeface="Consolas" pitchFamily="49" charset="0"/>
                <a:cs typeface="Consolas" pitchFamily="49" charset="0"/>
              </a:rPr>
              <a:t>value</a:t>
            </a:r>
            <a:r>
              <a:rPr lang="en-US" sz="2000" dirty="0">
                <a:latin typeface="Consolas" pitchFamily="49" charset="0"/>
                <a:cs typeface="Consolas" pitchFamily="49" charset="0"/>
              </a:rPr>
              <a:t>=</a:t>
            </a:r>
            <a:r>
              <a:rPr lang="ru-RU" sz="2000" dirty="0">
                <a:latin typeface="Consolas" pitchFamily="49" charset="0"/>
                <a:cs typeface="Consolas" pitchFamily="49" charset="0"/>
              </a:rPr>
              <a:t>"</a:t>
            </a:r>
            <a:r>
              <a:rPr lang="en-US" sz="2000" dirty="0">
                <a:latin typeface="Consolas" pitchFamily="49" charset="0"/>
                <a:cs typeface="Consolas" pitchFamily="49" charset="0"/>
              </a:rPr>
              <a:t>my-value</a:t>
            </a:r>
            <a:r>
              <a:rPr lang="ru-RU" sz="2000" dirty="0">
                <a:latin typeface="Consolas" pitchFamily="49" charset="0"/>
                <a:cs typeface="Consolas" pitchFamily="49" charset="0"/>
              </a:rPr>
              <a:t>"</a:t>
            </a:r>
            <a:r>
              <a:rPr lang="en-US" sz="2000" dirty="0">
                <a:latin typeface="Consolas" pitchFamily="49" charset="0"/>
                <a:cs typeface="Consolas" pitchFamily="49" charset="0"/>
              </a:rPr>
              <a:t> </a:t>
            </a:r>
            <a:r>
              <a:rPr lang="en-US" sz="2000" dirty="0">
                <a:solidFill>
                  <a:srgbClr val="0000FF"/>
                </a:solidFill>
                <a:latin typeface="Consolas" pitchFamily="49" charset="0"/>
                <a:cs typeface="Consolas" pitchFamily="49" charset="0"/>
              </a:rPr>
              <a:t>/</a:t>
            </a:r>
            <a:r>
              <a:rPr lang="ru-RU" sz="2000" dirty="0">
                <a:solidFill>
                  <a:srgbClr val="0000FF"/>
                </a:solidFill>
                <a:latin typeface="Consolas" pitchFamily="49" charset="0"/>
                <a:cs typeface="Consolas" pitchFamily="49" charset="0"/>
              </a:rPr>
              <a:t>&gt;</a:t>
            </a:r>
          </a:p>
          <a:p>
            <a:pPr marL="457152" lvl="2" defTabSz="360000"/>
            <a:r>
              <a:rPr lang="en-US" sz="2000" dirty="0">
                <a:solidFill>
                  <a:srgbClr val="0000FF"/>
                </a:solidFill>
                <a:latin typeface="Consolas" pitchFamily="49" charset="0"/>
                <a:cs typeface="Consolas" pitchFamily="49" charset="0"/>
              </a:rPr>
              <a:t>   </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script&gt;</a:t>
            </a:r>
          </a:p>
          <a:p>
            <a:pPr marL="457152" lvl="2" defTabSz="360000"/>
            <a:r>
              <a:rPr lang="en-US" sz="2000" dirty="0">
                <a:latin typeface="Consolas" pitchFamily="49" charset="0"/>
                <a:cs typeface="Consolas" pitchFamily="49" charset="0"/>
              </a:rPr>
              <a:t>      let </a:t>
            </a:r>
            <a:r>
              <a:rPr lang="en-US" sz="2000" dirty="0" err="1">
                <a:latin typeface="Consolas" pitchFamily="49" charset="0"/>
                <a:cs typeface="Consolas" pitchFamily="49" charset="0"/>
              </a:rPr>
              <a:t>myInput</a:t>
            </a:r>
            <a:r>
              <a:rPr lang="en-US" sz="2000" dirty="0">
                <a:latin typeface="Consolas" pitchFamily="49" charset="0"/>
                <a:cs typeface="Consolas" pitchFamily="49" charset="0"/>
              </a:rPr>
              <a:t> = </a:t>
            </a:r>
            <a:r>
              <a:rPr lang="en-US" sz="2000" dirty="0" err="1">
                <a:latin typeface="Consolas" pitchFamily="49" charset="0"/>
                <a:cs typeface="Consolas" pitchFamily="49" charset="0"/>
              </a:rPr>
              <a:t>document.getElementById</a:t>
            </a:r>
            <a:r>
              <a:rPr lang="en-US" sz="2000" dirty="0">
                <a:latin typeface="Consolas" pitchFamily="49" charset="0"/>
                <a:cs typeface="Consolas" pitchFamily="49" charset="0"/>
              </a:rPr>
              <a:t>("my-input");</a:t>
            </a:r>
          </a:p>
          <a:p>
            <a:pPr marL="457152" lvl="2" defTabSz="360000"/>
            <a:r>
              <a:rPr lang="en-US" sz="2000" dirty="0">
                <a:latin typeface="Consolas" pitchFamily="49" charset="0"/>
                <a:cs typeface="Consolas" pitchFamily="49" charset="0"/>
              </a:rPr>
              <a:t>      alert(</a:t>
            </a:r>
            <a:r>
              <a:rPr lang="en-US" sz="2000" dirty="0" err="1">
                <a:latin typeface="Consolas" pitchFamily="49" charset="0"/>
                <a:cs typeface="Consolas" pitchFamily="49" charset="0"/>
              </a:rPr>
              <a:t>myInput.</a:t>
            </a:r>
            <a:r>
              <a:rPr lang="en-US" sz="2000" dirty="0" err="1">
                <a:solidFill>
                  <a:srgbClr val="7030A0"/>
                </a:solidFill>
                <a:latin typeface="Consolas" pitchFamily="49" charset="0"/>
                <a:cs typeface="Consolas" pitchFamily="49" charset="0"/>
              </a:rPr>
              <a:t>type</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text</a:t>
            </a:r>
          </a:p>
          <a:p>
            <a:pPr marL="457152" lvl="2" defTabSz="360000"/>
            <a:r>
              <a:rPr lang="en-US" sz="2000" dirty="0">
                <a:latin typeface="Consolas" pitchFamily="49" charset="0"/>
                <a:cs typeface="Consolas" pitchFamily="49" charset="0"/>
              </a:rPr>
              <a:t>      alert(myInput.</a:t>
            </a:r>
            <a:r>
              <a:rPr lang="en-US" sz="2000" dirty="0">
                <a:solidFill>
                  <a:srgbClr val="7030A0"/>
                </a:solidFill>
                <a:latin typeface="Consolas" pitchFamily="49" charset="0"/>
                <a:cs typeface="Consolas" pitchFamily="49" charset="0"/>
              </a:rPr>
              <a:t>id</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my-input</a:t>
            </a:r>
          </a:p>
          <a:p>
            <a:pPr marL="457152" lvl="2" defTabSz="360000"/>
            <a:r>
              <a:rPr lang="en-US" sz="2000" dirty="0">
                <a:latin typeface="Consolas" pitchFamily="49" charset="0"/>
                <a:cs typeface="Consolas" pitchFamily="49" charset="0"/>
              </a:rPr>
              <a:t>      alert(</a:t>
            </a:r>
            <a:r>
              <a:rPr lang="en-US" sz="2000" dirty="0" err="1">
                <a:latin typeface="Consolas" pitchFamily="49" charset="0"/>
                <a:cs typeface="Consolas" pitchFamily="49" charset="0"/>
              </a:rPr>
              <a:t>myInput.</a:t>
            </a:r>
            <a:r>
              <a:rPr lang="en-US" sz="2000" dirty="0" err="1">
                <a:solidFill>
                  <a:srgbClr val="7030A0"/>
                </a:solidFill>
                <a:latin typeface="Consolas" pitchFamily="49" charset="0"/>
                <a:cs typeface="Consolas" pitchFamily="49" charset="0"/>
              </a:rPr>
              <a:t>className</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my-class</a:t>
            </a:r>
          </a:p>
          <a:p>
            <a:pPr marL="457152" lvl="2" defTabSz="360000"/>
            <a:r>
              <a:rPr lang="en-US" sz="2000" dirty="0">
                <a:latin typeface="Consolas" pitchFamily="49" charset="0"/>
                <a:cs typeface="Consolas" pitchFamily="49" charset="0"/>
              </a:rPr>
              <a:t>      alert(</a:t>
            </a:r>
            <a:r>
              <a:rPr lang="en-US" sz="2000" dirty="0" err="1">
                <a:latin typeface="Consolas" pitchFamily="49" charset="0"/>
                <a:cs typeface="Consolas" pitchFamily="49" charset="0"/>
              </a:rPr>
              <a:t>myInput.</a:t>
            </a:r>
            <a:r>
              <a:rPr lang="en-US" sz="2000" dirty="0" err="1">
                <a:solidFill>
                  <a:srgbClr val="7030A0"/>
                </a:solidFill>
                <a:latin typeface="Consolas" pitchFamily="49" charset="0"/>
                <a:cs typeface="Consolas" pitchFamily="49" charset="0"/>
              </a:rPr>
              <a:t>value</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a:t>
            </a:r>
            <a:r>
              <a:rPr lang="ru-RU" sz="2000" dirty="0">
                <a:solidFill>
                  <a:schemeClr val="bg1">
                    <a:lumMod val="50000"/>
                  </a:schemeClr>
                </a:solidFill>
                <a:latin typeface="Consolas" pitchFamily="49" charset="0"/>
                <a:cs typeface="Consolas" pitchFamily="49" charset="0"/>
              </a:rPr>
              <a:t>"</a:t>
            </a:r>
            <a:r>
              <a:rPr lang="en-US" sz="2000" dirty="0">
                <a:solidFill>
                  <a:schemeClr val="bg1">
                    <a:lumMod val="50000"/>
                  </a:schemeClr>
                </a:solidFill>
                <a:latin typeface="Consolas" pitchFamily="49" charset="0"/>
                <a:cs typeface="Consolas" pitchFamily="49" charset="0"/>
              </a:rPr>
              <a:t>my-value</a:t>
            </a:r>
            <a:r>
              <a:rPr lang="ru-RU" sz="2000" dirty="0">
                <a:solidFill>
                  <a:schemeClr val="bg1">
                    <a:lumMod val="50000"/>
                  </a:schemeClr>
                </a:solidFill>
                <a:latin typeface="Consolas" pitchFamily="49" charset="0"/>
                <a:cs typeface="Consolas" pitchFamily="49" charset="0"/>
              </a:rPr>
              <a:t>"</a:t>
            </a:r>
          </a:p>
          <a:p>
            <a:pPr marL="457152" lvl="2" defTabSz="360000"/>
            <a:r>
              <a:rPr lang="en-US" sz="2000" dirty="0">
                <a:solidFill>
                  <a:srgbClr val="0000FF"/>
                </a:solidFill>
                <a:latin typeface="Consolas" pitchFamily="49" charset="0"/>
                <a:cs typeface="Consolas" pitchFamily="49" charset="0"/>
              </a:rPr>
              <a:t>   </a:t>
            </a:r>
            <a:r>
              <a:rPr lang="ru-RU" sz="2000" dirty="0">
                <a:solidFill>
                  <a:srgbClr val="0000FF"/>
                </a:solidFill>
                <a:latin typeface="Consolas" pitchFamily="49" charset="0"/>
                <a:cs typeface="Consolas" pitchFamily="49" charset="0"/>
              </a:rPr>
              <a:t>&lt;/</a:t>
            </a:r>
            <a:r>
              <a:rPr lang="en-US" sz="2000" dirty="0">
                <a:solidFill>
                  <a:srgbClr val="0000FF"/>
                </a:solidFill>
                <a:latin typeface="Consolas" pitchFamily="49" charset="0"/>
                <a:cs typeface="Consolas" pitchFamily="49" charset="0"/>
              </a:rPr>
              <a:t>script&gt;</a:t>
            </a:r>
          </a:p>
          <a:p>
            <a:pPr marL="457152" lvl="2" defTabSz="360000"/>
            <a:r>
              <a:rPr lang="en-US" sz="2000" dirty="0">
                <a:solidFill>
                  <a:srgbClr val="0000FF"/>
                </a:solidFill>
                <a:latin typeface="Consolas" pitchFamily="49" charset="0"/>
                <a:cs typeface="Consolas" pitchFamily="49" charset="0"/>
              </a:rPr>
              <a:t>&lt;/body&gt;</a:t>
            </a:r>
          </a:p>
          <a:p>
            <a:pPr marL="0" lvl="1" algn="just" defTabSz="360000"/>
            <a:endParaRPr lang="ru-RU" sz="1600" dirty="0">
              <a:solidFill>
                <a:srgbClr val="FF0000"/>
              </a:solidFill>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properties. Other useful properties</a:t>
            </a:r>
          </a:p>
        </p:txBody>
      </p:sp>
    </p:spTree>
    <p:extLst>
      <p:ext uri="{BB962C8B-B14F-4D97-AF65-F5344CB8AC3E}">
        <p14:creationId xmlns:p14="http://schemas.microsoft.com/office/powerpoint/2010/main" val="12439865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9"/>
            <a:ext cx="11344940" cy="3987114"/>
          </a:xfrm>
        </p:spPr>
        <p:txBody>
          <a:bodyPr rtlCol="0">
            <a:noAutofit/>
          </a:bodyPr>
          <a:lstStyle/>
          <a:p>
            <a:r>
              <a:rPr lang="en-US" dirty="0"/>
              <a:t>A DOM node can be created using two methods</a:t>
            </a:r>
            <a:r>
              <a:rPr lang="ru-RU" dirty="0"/>
              <a:t>:</a:t>
            </a:r>
            <a:endParaRPr lang="en-US" dirty="0"/>
          </a:p>
          <a:p>
            <a:r>
              <a:rPr lang="en-US" dirty="0"/>
              <a:t>1)  </a:t>
            </a:r>
            <a:r>
              <a:rPr lang="en-US" dirty="0" err="1"/>
              <a:t>document.</a:t>
            </a:r>
            <a:r>
              <a:rPr lang="en-US" b="1" dirty="0" err="1">
                <a:solidFill>
                  <a:srgbClr val="7030A0"/>
                </a:solidFill>
              </a:rPr>
              <a:t>createElement</a:t>
            </a:r>
            <a:r>
              <a:rPr lang="en-US" dirty="0"/>
              <a:t>(</a:t>
            </a:r>
            <a:r>
              <a:rPr lang="en-US" i="1" dirty="0"/>
              <a:t>tag</a:t>
            </a:r>
            <a:r>
              <a:rPr lang="en-US" dirty="0"/>
              <a:t>) - creates a new element with the given tag </a:t>
            </a:r>
            <a:r>
              <a:rPr lang="en-US" i="1" dirty="0" err="1"/>
              <a:t>tag</a:t>
            </a:r>
            <a:endParaRPr lang="en-US" i="1" dirty="0"/>
          </a:p>
          <a:p>
            <a:r>
              <a:rPr lang="en-US" dirty="0"/>
              <a:t>2) </a:t>
            </a:r>
            <a:r>
              <a:rPr lang="en-US" dirty="0" err="1"/>
              <a:t>document.</a:t>
            </a:r>
            <a:r>
              <a:rPr lang="en-US" b="1" dirty="0" err="1">
                <a:solidFill>
                  <a:srgbClr val="7030A0"/>
                </a:solidFill>
              </a:rPr>
              <a:t>createTextNode</a:t>
            </a:r>
            <a:r>
              <a:rPr lang="en-US" dirty="0"/>
              <a:t>(</a:t>
            </a:r>
            <a:r>
              <a:rPr lang="en-US" i="1" dirty="0"/>
              <a:t>text</a:t>
            </a:r>
            <a:r>
              <a:rPr lang="en-US" dirty="0"/>
              <a:t>) - creates a new text node with the given text </a:t>
            </a:r>
            <a:r>
              <a:rPr lang="en-US" i="1" dirty="0" err="1"/>
              <a:t>text</a:t>
            </a:r>
            <a:endParaRPr lang="ru-RU" i="1"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Creating nodes. </a:t>
            </a:r>
            <a:r>
              <a:rPr lang="en-US" sz="3600" b="1" dirty="0" err="1">
                <a:latin typeface="Proxima Nova Black" charset="0"/>
              </a:rPr>
              <a:t>createElement</a:t>
            </a:r>
            <a:r>
              <a:rPr lang="en-US" sz="3600" b="1" dirty="0">
                <a:latin typeface="Proxima Nova Black" charset="0"/>
              </a:rPr>
              <a:t>, </a:t>
            </a:r>
            <a:r>
              <a:rPr lang="en-US" sz="3600" b="1" dirty="0" err="1">
                <a:latin typeface="Proxima Nova Black" charset="0"/>
              </a:rPr>
              <a:t>createTextNode</a:t>
            </a:r>
            <a:endParaRPr lang="en-US" sz="3600" b="1" dirty="0">
              <a:latin typeface="Proxima Nova Black" charset="0"/>
            </a:endParaRPr>
          </a:p>
        </p:txBody>
      </p:sp>
      <p:sp>
        <p:nvSpPr>
          <p:cNvPr id="5" name="Rectangle 4"/>
          <p:cNvSpPr/>
          <p:nvPr/>
        </p:nvSpPr>
        <p:spPr>
          <a:xfrm>
            <a:off x="1098643" y="2429458"/>
            <a:ext cx="9950548" cy="707886"/>
          </a:xfrm>
          <a:prstGeom prst="rect">
            <a:avLst/>
          </a:prstGeom>
        </p:spPr>
        <p:txBody>
          <a:bodyPr wrap="square">
            <a:spAutoFit/>
          </a:bodyPr>
          <a:lstStyle/>
          <a:p>
            <a:pPr marL="0" lvl="1" algn="just" defTabSz="360000"/>
            <a:r>
              <a:rPr lang="en-US" sz="2000" dirty="0">
                <a:solidFill>
                  <a:srgbClr val="0070C0"/>
                </a:solidFill>
                <a:latin typeface="Consolas" pitchFamily="49" charset="0"/>
                <a:cs typeface="Consolas" pitchFamily="49" charset="0"/>
              </a:rPr>
              <a:t>let </a:t>
            </a:r>
            <a:r>
              <a:rPr lang="en-US" sz="2000" dirty="0" err="1">
                <a:latin typeface="Consolas" pitchFamily="49" charset="0"/>
                <a:cs typeface="Consolas" pitchFamily="49" charset="0"/>
              </a:rPr>
              <a:t>newHeader</a:t>
            </a:r>
            <a:r>
              <a:rPr lang="en-US" sz="2000" dirty="0">
                <a:latin typeface="Consolas" pitchFamily="49" charset="0"/>
                <a:cs typeface="Consolas" pitchFamily="49" charset="0"/>
              </a:rPr>
              <a:t> = </a:t>
            </a:r>
            <a:r>
              <a:rPr lang="en-US" sz="2000" dirty="0" err="1">
                <a:latin typeface="Consolas" pitchFamily="49" charset="0"/>
                <a:cs typeface="Consolas" pitchFamily="49" charset="0"/>
              </a:rPr>
              <a:t>document.</a:t>
            </a:r>
            <a:r>
              <a:rPr lang="en-US" sz="2000" b="1" dirty="0" err="1">
                <a:solidFill>
                  <a:srgbClr val="7030A0"/>
                </a:solidFill>
                <a:latin typeface="Consolas" pitchFamily="49" charset="0"/>
                <a:cs typeface="Consolas" pitchFamily="49" charset="0"/>
              </a:rPr>
              <a:t>createElement</a:t>
            </a:r>
            <a:r>
              <a:rPr lang="en-US" sz="2000" dirty="0">
                <a:latin typeface="Consolas" pitchFamily="49" charset="0"/>
                <a:cs typeface="Consolas" pitchFamily="49" charset="0"/>
              </a:rPr>
              <a:t>("h1");</a:t>
            </a:r>
          </a:p>
          <a:p>
            <a:pPr marL="0" lvl="1" algn="just" defTabSz="360000"/>
            <a:r>
              <a:rPr lang="en-US" sz="2000" dirty="0">
                <a:solidFill>
                  <a:srgbClr val="0070C0"/>
                </a:solidFill>
                <a:latin typeface="Consolas" pitchFamily="49" charset="0"/>
                <a:cs typeface="Consolas" pitchFamily="49" charset="0"/>
              </a:rPr>
              <a:t>let </a:t>
            </a:r>
            <a:r>
              <a:rPr lang="en-US" sz="2000" dirty="0" err="1">
                <a:latin typeface="Consolas" pitchFamily="49" charset="0"/>
                <a:cs typeface="Consolas" pitchFamily="49" charset="0"/>
              </a:rPr>
              <a:t>newText</a:t>
            </a:r>
            <a:r>
              <a:rPr lang="en-US" sz="2000" dirty="0">
                <a:latin typeface="Consolas" pitchFamily="49" charset="0"/>
                <a:cs typeface="Consolas" pitchFamily="49" charset="0"/>
              </a:rPr>
              <a:t> = </a:t>
            </a:r>
            <a:r>
              <a:rPr lang="en-US" sz="2000" dirty="0" err="1">
                <a:latin typeface="Consolas" pitchFamily="49" charset="0"/>
                <a:cs typeface="Consolas" pitchFamily="49" charset="0"/>
              </a:rPr>
              <a:t>document.</a:t>
            </a:r>
            <a:r>
              <a:rPr lang="en-US" sz="2000" b="1" dirty="0" err="1">
                <a:solidFill>
                  <a:srgbClr val="7030A0"/>
                </a:solidFill>
                <a:latin typeface="Consolas" pitchFamily="49" charset="0"/>
                <a:cs typeface="Consolas" pitchFamily="49" charset="0"/>
              </a:rPr>
              <a:t>createTextNode</a:t>
            </a:r>
            <a:r>
              <a:rPr lang="en-US" sz="2000" dirty="0">
                <a:latin typeface="Consolas" pitchFamily="49" charset="0"/>
                <a:cs typeface="Consolas" pitchFamily="49" charset="0"/>
              </a:rPr>
              <a:t>("New text message!</a:t>
            </a:r>
            <a:r>
              <a:rPr lang="ru-RU" sz="2000" dirty="0">
                <a:latin typeface="Consolas" pitchFamily="49" charset="0"/>
                <a:cs typeface="Consolas" pitchFamily="49" charset="0"/>
              </a:rPr>
              <a:t>");</a:t>
            </a:r>
            <a:endParaRPr lang="en-US" sz="2000" dirty="0">
              <a:latin typeface="Consolas" pitchFamily="49" charset="0"/>
              <a:cs typeface="Consolas" pitchFamily="49" charset="0"/>
            </a:endParaRPr>
          </a:p>
        </p:txBody>
      </p:sp>
      <p:sp>
        <p:nvSpPr>
          <p:cNvPr id="6" name="Rectangle 5"/>
          <p:cNvSpPr/>
          <p:nvPr/>
        </p:nvSpPr>
        <p:spPr>
          <a:xfrm>
            <a:off x="464724" y="3605419"/>
            <a:ext cx="9446749" cy="1908215"/>
          </a:xfrm>
          <a:prstGeom prst="rect">
            <a:avLst/>
          </a:prstGeom>
        </p:spPr>
        <p:txBody>
          <a:bodyPr wrap="square">
            <a:spAutoFit/>
          </a:bodyPr>
          <a:lstStyle/>
          <a:p>
            <a:pPr marL="0" lvl="1" algn="just" defTabSz="360000"/>
            <a:r>
              <a:rPr lang="en-US" sz="2000" dirty="0">
                <a:latin typeface="Arial" panose="020B0604020202020204" pitchFamily="34" charset="0"/>
                <a:cs typeface="Arial" panose="020B0604020202020204" pitchFamily="34" charset="0"/>
              </a:rPr>
              <a:t>We can assign properties for new element:</a:t>
            </a:r>
          </a:p>
          <a:p>
            <a:pPr marL="0" lvl="1" algn="just" defTabSz="360000"/>
            <a:r>
              <a:rPr lang="en-US" sz="2000" dirty="0">
                <a:solidFill>
                  <a:srgbClr val="0070C0"/>
                </a:solidFill>
                <a:latin typeface="Consolas" pitchFamily="49" charset="0"/>
                <a:cs typeface="Consolas" pitchFamily="49" charset="0"/>
              </a:rPr>
              <a:t>let</a:t>
            </a:r>
            <a:r>
              <a:rPr lang="en-US" sz="2000" dirty="0">
                <a:solidFill>
                  <a:srgbClr val="0000FF"/>
                </a:solidFill>
                <a:latin typeface="Consolas" pitchFamily="49" charset="0"/>
                <a:cs typeface="Consolas" pitchFamily="49" charset="0"/>
              </a:rPr>
              <a:t> </a:t>
            </a:r>
            <a:r>
              <a:rPr lang="en-US" sz="2000" dirty="0" err="1">
                <a:latin typeface="Consolas" pitchFamily="49" charset="0"/>
                <a:cs typeface="Consolas" pitchFamily="49" charset="0"/>
              </a:rPr>
              <a:t>newHeader</a:t>
            </a:r>
            <a:r>
              <a:rPr lang="en-US" sz="2000" dirty="0">
                <a:latin typeface="Consolas" pitchFamily="49" charset="0"/>
                <a:cs typeface="Consolas" pitchFamily="49" charset="0"/>
              </a:rPr>
              <a:t> = </a:t>
            </a:r>
            <a:r>
              <a:rPr lang="en-US" sz="2000" dirty="0" err="1">
                <a:latin typeface="Consolas" pitchFamily="49" charset="0"/>
                <a:cs typeface="Consolas" pitchFamily="49" charset="0"/>
              </a:rPr>
              <a:t>document.</a:t>
            </a:r>
            <a:r>
              <a:rPr lang="en-US" sz="2000" b="1" dirty="0" err="1">
                <a:solidFill>
                  <a:srgbClr val="7030A0"/>
                </a:solidFill>
                <a:latin typeface="Consolas" pitchFamily="49" charset="0"/>
                <a:cs typeface="Consolas" pitchFamily="49" charset="0"/>
              </a:rPr>
              <a:t>createElement</a:t>
            </a:r>
            <a:r>
              <a:rPr lang="en-US" sz="2000" dirty="0">
                <a:latin typeface="Consolas" pitchFamily="49" charset="0"/>
                <a:cs typeface="Consolas" pitchFamily="49" charset="0"/>
              </a:rPr>
              <a:t>("h1");</a:t>
            </a:r>
          </a:p>
          <a:p>
            <a:pPr marL="0" lvl="1" algn="just" defTabSz="360000"/>
            <a:r>
              <a:rPr lang="en-US" sz="2000" dirty="0" err="1">
                <a:latin typeface="Consolas" pitchFamily="49" charset="0"/>
                <a:cs typeface="Consolas" pitchFamily="49" charset="0"/>
              </a:rPr>
              <a:t>newHeader.</a:t>
            </a:r>
            <a:r>
              <a:rPr lang="en-US" sz="2000" dirty="0" err="1">
                <a:solidFill>
                  <a:srgbClr val="0070C0"/>
                </a:solidFill>
                <a:latin typeface="Consolas" pitchFamily="49" charset="0"/>
                <a:cs typeface="Consolas" pitchFamily="49" charset="0"/>
              </a:rPr>
              <a:t>className</a:t>
            </a:r>
            <a:r>
              <a:rPr lang="en-US" sz="2000" dirty="0">
                <a:latin typeface="Consolas" pitchFamily="49" charset="0"/>
                <a:cs typeface="Consolas" pitchFamily="49" charset="0"/>
              </a:rPr>
              <a:t> = "</a:t>
            </a:r>
            <a:r>
              <a:rPr lang="en-US" sz="2000" dirty="0" err="1">
                <a:latin typeface="Consolas" pitchFamily="49" charset="0"/>
                <a:cs typeface="Consolas" pitchFamily="49" charset="0"/>
              </a:rPr>
              <a:t>newClass</a:t>
            </a:r>
            <a:r>
              <a:rPr lang="en-US" sz="2000" dirty="0">
                <a:latin typeface="Consolas" pitchFamily="49" charset="0"/>
                <a:cs typeface="Consolas" pitchFamily="49" charset="0"/>
              </a:rPr>
              <a:t>";</a:t>
            </a:r>
          </a:p>
          <a:p>
            <a:pPr marL="0" lvl="1" algn="just" defTabSz="360000"/>
            <a:r>
              <a:rPr lang="en-US" sz="2000" dirty="0">
                <a:latin typeface="Consolas" pitchFamily="49" charset="0"/>
                <a:cs typeface="Consolas" pitchFamily="49" charset="0"/>
              </a:rPr>
              <a:t>newHeader.</a:t>
            </a:r>
            <a:r>
              <a:rPr lang="en-US" sz="2000" dirty="0">
                <a:solidFill>
                  <a:srgbClr val="0070C0"/>
                </a:solidFill>
                <a:latin typeface="Consolas" pitchFamily="49" charset="0"/>
                <a:cs typeface="Consolas" pitchFamily="49" charset="0"/>
              </a:rPr>
              <a:t>id</a:t>
            </a:r>
            <a:r>
              <a:rPr lang="en-US" sz="2000" dirty="0">
                <a:latin typeface="Consolas" pitchFamily="49" charset="0"/>
                <a:cs typeface="Consolas" pitchFamily="49" charset="0"/>
              </a:rPr>
              <a:t> = "</a:t>
            </a:r>
            <a:r>
              <a:rPr lang="en-US" sz="2000" dirty="0" err="1">
                <a:latin typeface="Consolas" pitchFamily="49" charset="0"/>
                <a:cs typeface="Consolas" pitchFamily="49" charset="0"/>
              </a:rPr>
              <a:t>newId</a:t>
            </a:r>
            <a:r>
              <a:rPr lang="en-US" sz="2000" dirty="0">
                <a:latin typeface="Consolas" pitchFamily="49" charset="0"/>
                <a:cs typeface="Consolas" pitchFamily="49" charset="0"/>
              </a:rPr>
              <a:t>";</a:t>
            </a:r>
          </a:p>
          <a:p>
            <a:pPr marL="0" lvl="1" algn="just" defTabSz="360000"/>
            <a:r>
              <a:rPr lang="en-US" sz="2000" dirty="0" err="1">
                <a:latin typeface="Consolas" pitchFamily="49" charset="0"/>
                <a:cs typeface="Consolas" pitchFamily="49" charset="0"/>
              </a:rPr>
              <a:t>newHeader.</a:t>
            </a:r>
            <a:r>
              <a:rPr lang="en-US" sz="2000" dirty="0" err="1">
                <a:solidFill>
                  <a:srgbClr val="0070C0"/>
                </a:solidFill>
                <a:latin typeface="Consolas" pitchFamily="49" charset="0"/>
                <a:cs typeface="Consolas" pitchFamily="49" charset="0"/>
              </a:rPr>
              <a:t>innerHTML</a:t>
            </a:r>
            <a:r>
              <a:rPr lang="en-US" sz="2000" dirty="0">
                <a:latin typeface="Consolas" pitchFamily="49" charset="0"/>
                <a:cs typeface="Consolas" pitchFamily="49" charset="0"/>
              </a:rPr>
              <a:t> = "I header!</a:t>
            </a:r>
            <a:r>
              <a:rPr lang="ru-RU" sz="2000" dirty="0">
                <a:latin typeface="Consolas" pitchFamily="49" charset="0"/>
                <a:cs typeface="Consolas" pitchFamily="49" charset="0"/>
              </a:rPr>
              <a:t>";</a:t>
            </a:r>
          </a:p>
          <a:p>
            <a:endParaRPr lang="uk-UA" dirty="0">
              <a:latin typeface="Consolas" pitchFamily="49" charset="0"/>
              <a:cs typeface="Consolas" pitchFamily="49" charset="0"/>
            </a:endParaRPr>
          </a:p>
        </p:txBody>
      </p:sp>
    </p:spTree>
    <p:extLst>
      <p:ext uri="{BB962C8B-B14F-4D97-AF65-F5344CB8AC3E}">
        <p14:creationId xmlns:p14="http://schemas.microsoft.com/office/powerpoint/2010/main" val="38169167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8"/>
            <a:ext cx="11344940" cy="5805281"/>
          </a:xfrm>
        </p:spPr>
        <p:txBody>
          <a:bodyPr rtlCol="0">
            <a:noAutofit/>
          </a:bodyPr>
          <a:lstStyle/>
          <a:p>
            <a:r>
              <a:rPr lang="en-US" dirty="0"/>
              <a:t>Sometimes elements are quite complex in composition, and it is much easier to clone them than using separate calls to create from the content.</a:t>
            </a:r>
            <a:endParaRPr lang="ru-RU" dirty="0"/>
          </a:p>
          <a:p>
            <a:r>
              <a:rPr lang="ru-RU" dirty="0" err="1"/>
              <a:t>elem.</a:t>
            </a:r>
            <a:r>
              <a:rPr lang="ru-RU" b="1" dirty="0" err="1">
                <a:solidFill>
                  <a:srgbClr val="7030A0"/>
                </a:solidFill>
              </a:rPr>
              <a:t>cloneNode</a:t>
            </a:r>
            <a:r>
              <a:rPr lang="ru-RU" b="1" dirty="0">
                <a:solidFill>
                  <a:srgbClr val="7030A0"/>
                </a:solidFill>
              </a:rPr>
              <a:t>(</a:t>
            </a:r>
            <a:r>
              <a:rPr lang="ru-RU" b="1" dirty="0" err="1">
                <a:solidFill>
                  <a:srgbClr val="7030A0"/>
                </a:solidFill>
              </a:rPr>
              <a:t>true</a:t>
            </a:r>
            <a:r>
              <a:rPr lang="ru-RU" b="1" dirty="0">
                <a:solidFill>
                  <a:srgbClr val="7030A0"/>
                </a:solidFill>
              </a:rPr>
              <a:t>) - </a:t>
            </a:r>
            <a:r>
              <a:rPr lang="en-US" dirty="0"/>
              <a:t>creates a "deep" clone of the element, with all attributes and child elements</a:t>
            </a:r>
            <a:endParaRPr lang="ru-RU" dirty="0"/>
          </a:p>
          <a:p>
            <a:r>
              <a:rPr lang="ru-RU" dirty="0" err="1"/>
              <a:t>elem.</a:t>
            </a:r>
            <a:r>
              <a:rPr lang="ru-RU" b="1" dirty="0" err="1">
                <a:solidFill>
                  <a:srgbClr val="7030A0"/>
                </a:solidFill>
              </a:rPr>
              <a:t>cloneNode</a:t>
            </a:r>
            <a:r>
              <a:rPr lang="ru-RU" b="1" dirty="0">
                <a:solidFill>
                  <a:srgbClr val="7030A0"/>
                </a:solidFill>
              </a:rPr>
              <a:t>(</a:t>
            </a:r>
            <a:r>
              <a:rPr lang="ru-RU" b="1" dirty="0" err="1">
                <a:solidFill>
                  <a:srgbClr val="7030A0"/>
                </a:solidFill>
              </a:rPr>
              <a:t>false</a:t>
            </a:r>
            <a:r>
              <a:rPr lang="ru-RU" b="1" dirty="0">
                <a:solidFill>
                  <a:srgbClr val="7030A0"/>
                </a:solidFill>
              </a:rPr>
              <a:t>)</a:t>
            </a:r>
            <a:r>
              <a:rPr lang="ru-RU" dirty="0"/>
              <a:t> - </a:t>
            </a:r>
            <a:r>
              <a:rPr lang="en-US" dirty="0"/>
              <a:t>creates a clone without children</a:t>
            </a:r>
            <a:r>
              <a:rPr lang="ru-RU" dirty="0"/>
              <a: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Cloning nodes. </a:t>
            </a:r>
            <a:r>
              <a:rPr lang="en-US" sz="3600" dirty="0" err="1">
                <a:latin typeface="Proxima Nova Black" charset="0"/>
                <a:cs typeface="Arial" panose="020B0604020202020204" pitchFamily="34" charset="0"/>
              </a:rPr>
              <a:t>cloneNode</a:t>
            </a:r>
            <a:endParaRPr lang="en-US" sz="3600" b="1" dirty="0">
              <a:latin typeface="Proxima Nova Black" charset="0"/>
            </a:endParaRPr>
          </a:p>
        </p:txBody>
      </p:sp>
      <p:sp>
        <p:nvSpPr>
          <p:cNvPr id="2" name="Прямоугольник 1"/>
          <p:cNvSpPr/>
          <p:nvPr/>
        </p:nvSpPr>
        <p:spPr>
          <a:xfrm>
            <a:off x="478465" y="3047170"/>
            <a:ext cx="11344939" cy="2862322"/>
          </a:xfrm>
          <a:prstGeom prst="rect">
            <a:avLst/>
          </a:prstGeom>
        </p:spPr>
        <p:txBody>
          <a:bodyPr wrap="square">
            <a:spAutoFit/>
          </a:bodyPr>
          <a:lstStyle/>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div</a:t>
            </a:r>
            <a:r>
              <a:rPr lang="en-US" dirty="0">
                <a:latin typeface="Consolas" pitchFamily="49" charset="0"/>
                <a:cs typeface="Consolas" pitchFamily="49" charset="0"/>
              </a:rPr>
              <a:t>&gt;</a:t>
            </a:r>
          </a:p>
          <a:p>
            <a:r>
              <a:rPr lang="en-US" dirty="0">
                <a:latin typeface="Consolas" pitchFamily="49" charset="0"/>
                <a:cs typeface="Consolas" pitchFamily="49" charset="0"/>
              </a:rPr>
              <a:t>    &lt;</a:t>
            </a:r>
            <a:r>
              <a:rPr lang="en-US" dirty="0">
                <a:solidFill>
                  <a:srgbClr val="0070C0"/>
                </a:solidFill>
                <a:latin typeface="Consolas" pitchFamily="49" charset="0"/>
                <a:cs typeface="Consolas" pitchFamily="49" charset="0"/>
              </a:rPr>
              <a:t>span</a:t>
            </a:r>
            <a:r>
              <a:rPr lang="en-US" dirty="0">
                <a:latin typeface="Consolas" pitchFamily="49" charset="0"/>
                <a:cs typeface="Consolas" pitchFamily="49" charset="0"/>
              </a:rPr>
              <a:t>&gt;Big text here!&lt;/</a:t>
            </a:r>
            <a:r>
              <a:rPr lang="en-US" dirty="0">
                <a:solidFill>
                  <a:srgbClr val="0070C0"/>
                </a:solidFill>
                <a:latin typeface="Consolas" pitchFamily="49" charset="0"/>
                <a:cs typeface="Consolas" pitchFamily="49" charset="0"/>
              </a:rPr>
              <a:t>span</a:t>
            </a:r>
            <a:r>
              <a:rPr lang="en-US" dirty="0">
                <a:latin typeface="Consolas" pitchFamily="49" charset="0"/>
                <a:cs typeface="Consolas" pitchFamily="49" charset="0"/>
              </a:rPr>
              <a:t>&gt;</a:t>
            </a:r>
          </a:p>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div</a:t>
            </a:r>
            <a:r>
              <a:rPr lang="en-US" dirty="0">
                <a:latin typeface="Consolas" pitchFamily="49" charset="0"/>
                <a:cs typeface="Consolas" pitchFamily="49" charset="0"/>
              </a:rPr>
              <a:t>&gt;</a:t>
            </a:r>
          </a:p>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latin typeface="Consolas" pitchFamily="49" charset="0"/>
                <a:cs typeface="Consolas" pitchFamily="49" charset="0"/>
              </a:rPr>
              <a:t>spanElem</a:t>
            </a:r>
            <a:r>
              <a:rPr lang="en-US" dirty="0">
                <a:latin typeface="Consolas" pitchFamily="49" charset="0"/>
                <a:cs typeface="Consolas" pitchFamily="49" charset="0"/>
              </a:rPr>
              <a:t> = </a:t>
            </a:r>
            <a:r>
              <a:rPr lang="en-US" dirty="0" err="1">
                <a:latin typeface="Consolas" pitchFamily="49" charset="0"/>
                <a:cs typeface="Consolas" pitchFamily="49" charset="0"/>
              </a:rPr>
              <a:t>document.</a:t>
            </a:r>
            <a:r>
              <a:rPr lang="en-US" dirty="0" err="1">
                <a:solidFill>
                  <a:srgbClr val="0070C0"/>
                </a:solidFill>
                <a:latin typeface="Consolas" pitchFamily="49" charset="0"/>
                <a:cs typeface="Consolas" pitchFamily="49" charset="0"/>
              </a:rPr>
              <a:t>getElementsByTagName</a:t>
            </a:r>
            <a:r>
              <a:rPr lang="en-US" dirty="0">
                <a:latin typeface="Consolas" pitchFamily="49" charset="0"/>
                <a:cs typeface="Consolas" pitchFamily="49" charset="0"/>
              </a:rPr>
              <a:t>("span")[0];</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let</a:t>
            </a:r>
            <a:r>
              <a:rPr lang="en-US" dirty="0">
                <a:latin typeface="Consolas" pitchFamily="49" charset="0"/>
                <a:cs typeface="Consolas" pitchFamily="49" charset="0"/>
              </a:rPr>
              <a:t> </a:t>
            </a:r>
            <a:r>
              <a:rPr lang="en-US" dirty="0" err="1">
                <a:latin typeface="Consolas" pitchFamily="49" charset="0"/>
                <a:cs typeface="Consolas" pitchFamily="49" charset="0"/>
              </a:rPr>
              <a:t>newSpan</a:t>
            </a:r>
            <a:r>
              <a:rPr lang="en-US" dirty="0">
                <a:latin typeface="Consolas" pitchFamily="49" charset="0"/>
                <a:cs typeface="Consolas" pitchFamily="49" charset="0"/>
              </a:rPr>
              <a:t> = </a:t>
            </a:r>
            <a:r>
              <a:rPr lang="en-US" dirty="0" err="1">
                <a:latin typeface="Consolas" pitchFamily="49" charset="0"/>
                <a:cs typeface="Consolas" pitchFamily="49" charset="0"/>
              </a:rPr>
              <a:t>spanElem.</a:t>
            </a:r>
            <a:r>
              <a:rPr lang="en-US" dirty="0" err="1">
                <a:solidFill>
                  <a:srgbClr val="7030A0"/>
                </a:solidFill>
                <a:latin typeface="Consolas" pitchFamily="49" charset="0"/>
                <a:cs typeface="Consolas" pitchFamily="49" charset="0"/>
              </a:rPr>
              <a:t>cloneNode</a:t>
            </a:r>
            <a:r>
              <a:rPr lang="en-US" dirty="0">
                <a:latin typeface="Consolas" pitchFamily="49" charset="0"/>
                <a:cs typeface="Consolas" pitchFamily="49" charset="0"/>
              </a:rPr>
              <a:t>(true);</a:t>
            </a:r>
            <a:r>
              <a:rPr lang="uk-UA" dirty="0">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 clone node</a:t>
            </a:r>
          </a:p>
          <a:p>
            <a:r>
              <a:rPr lang="en-US" dirty="0">
                <a:solidFill>
                  <a:srgbClr val="0070C0"/>
                </a:solidFill>
                <a:latin typeface="Consolas" pitchFamily="49" charset="0"/>
                <a:cs typeface="Consolas" pitchFamily="49" charset="0"/>
              </a:rPr>
              <a:t>    console.log</a:t>
            </a:r>
            <a:r>
              <a:rPr lang="en-US" dirty="0">
                <a:latin typeface="Consolas" pitchFamily="49" charset="0"/>
                <a:cs typeface="Consolas" pitchFamily="49" charset="0"/>
              </a:rPr>
              <a:t>(</a:t>
            </a:r>
            <a:r>
              <a:rPr lang="en-US" dirty="0" err="1">
                <a:latin typeface="Consolas" pitchFamily="49" charset="0"/>
                <a:cs typeface="Consolas" pitchFamily="49" charset="0"/>
              </a:rPr>
              <a:t>newSpan.</a:t>
            </a:r>
            <a:r>
              <a:rPr lang="en-US" dirty="0" err="1">
                <a:solidFill>
                  <a:srgbClr val="0070C0"/>
                </a:solidFill>
                <a:latin typeface="Consolas" pitchFamily="49" charset="0"/>
                <a:cs typeface="Consolas" pitchFamily="49" charset="0"/>
              </a:rPr>
              <a:t>innerHTML</a:t>
            </a:r>
            <a:r>
              <a:rPr lang="en-US" dirty="0">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 Big text here!</a:t>
            </a:r>
          </a:p>
          <a:p>
            <a:r>
              <a:rPr lang="en-US" dirty="0">
                <a:latin typeface="Consolas" pitchFamily="49" charset="0"/>
                <a:cs typeface="Consolas" pitchFamily="49" charset="0"/>
              </a:rPr>
              <a:t>    </a:t>
            </a:r>
            <a:r>
              <a:rPr lang="en-US" dirty="0" err="1">
                <a:latin typeface="Consolas" pitchFamily="49" charset="0"/>
                <a:cs typeface="Consolas" pitchFamily="49" charset="0"/>
              </a:rPr>
              <a:t>newSpan.</a:t>
            </a:r>
            <a:r>
              <a:rPr lang="en-US" dirty="0" err="1">
                <a:solidFill>
                  <a:srgbClr val="0070C0"/>
                </a:solidFill>
                <a:latin typeface="Consolas" pitchFamily="49" charset="0"/>
                <a:cs typeface="Consolas" pitchFamily="49" charset="0"/>
              </a:rPr>
              <a:t>innerHTML</a:t>
            </a:r>
            <a:r>
              <a:rPr lang="en-US" dirty="0">
                <a:latin typeface="Consolas" pitchFamily="49" charset="0"/>
                <a:cs typeface="Consolas" pitchFamily="49" charset="0"/>
              </a:rPr>
              <a:t> = "Another text here!";</a:t>
            </a:r>
          </a:p>
          <a:p>
            <a:r>
              <a:rPr lang="en-US" dirty="0">
                <a:latin typeface="Consolas" pitchFamily="49" charset="0"/>
                <a:cs typeface="Consolas" pitchFamily="49" charset="0"/>
              </a:rPr>
              <a:t>    </a:t>
            </a:r>
            <a:r>
              <a:rPr lang="en-US" dirty="0">
                <a:solidFill>
                  <a:srgbClr val="0070C0"/>
                </a:solidFill>
                <a:latin typeface="Consolas" pitchFamily="49" charset="0"/>
                <a:cs typeface="Consolas" pitchFamily="49" charset="0"/>
              </a:rPr>
              <a:t>console.log</a:t>
            </a:r>
            <a:r>
              <a:rPr lang="en-US" dirty="0">
                <a:latin typeface="Consolas" pitchFamily="49" charset="0"/>
                <a:cs typeface="Consolas" pitchFamily="49" charset="0"/>
              </a:rPr>
              <a:t>(</a:t>
            </a:r>
            <a:r>
              <a:rPr lang="en-US" dirty="0" err="1">
                <a:latin typeface="Consolas" pitchFamily="49" charset="0"/>
                <a:cs typeface="Consolas" pitchFamily="49" charset="0"/>
              </a:rPr>
              <a:t>newSpan.</a:t>
            </a:r>
            <a:r>
              <a:rPr lang="en-US" dirty="0" err="1">
                <a:solidFill>
                  <a:srgbClr val="0070C0"/>
                </a:solidFill>
                <a:latin typeface="Consolas" pitchFamily="49" charset="0"/>
                <a:cs typeface="Consolas" pitchFamily="49" charset="0"/>
              </a:rPr>
              <a:t>innerHTML</a:t>
            </a:r>
            <a:r>
              <a:rPr lang="en-US" dirty="0">
                <a:latin typeface="Consolas" pitchFamily="49" charset="0"/>
                <a:cs typeface="Consolas" pitchFamily="49" charset="0"/>
              </a:rPr>
              <a:t>); </a:t>
            </a:r>
            <a:r>
              <a:rPr lang="en-US" dirty="0">
                <a:solidFill>
                  <a:schemeClr val="bg1">
                    <a:lumMod val="50000"/>
                  </a:schemeClr>
                </a:solidFill>
                <a:latin typeface="Consolas" pitchFamily="49" charset="0"/>
                <a:cs typeface="Consolas" pitchFamily="49" charset="0"/>
              </a:rPr>
              <a:t>// Another text here!</a:t>
            </a:r>
          </a:p>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p>
        </p:txBody>
      </p:sp>
    </p:spTree>
    <p:extLst>
      <p:ext uri="{BB962C8B-B14F-4D97-AF65-F5344CB8AC3E}">
        <p14:creationId xmlns:p14="http://schemas.microsoft.com/office/powerpoint/2010/main" val="40116239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8"/>
            <a:ext cx="11344940" cy="5741485"/>
          </a:xfrm>
        </p:spPr>
        <p:txBody>
          <a:bodyPr rtlCol="0">
            <a:noAutofit/>
          </a:bodyPr>
          <a:lstStyle/>
          <a:p>
            <a:r>
              <a:rPr lang="en-US" dirty="0"/>
              <a:t>Creating elements is not enough; you still need to add them to the web page.</a:t>
            </a:r>
            <a:endParaRPr lang="ru-RU" dirty="0"/>
          </a:p>
          <a:p>
            <a:r>
              <a:rPr lang="en-US" dirty="0"/>
              <a:t>This set of methods provides more ways to insert:</a:t>
            </a:r>
          </a:p>
          <a:p>
            <a:pPr marL="342900" indent="-342900">
              <a:buClrTx/>
              <a:buFont typeface="Arial" panose="020B0604020202020204" pitchFamily="34" charset="0"/>
              <a:buChar char="•"/>
            </a:pPr>
            <a:r>
              <a:rPr lang="en-US" dirty="0" err="1"/>
              <a:t>node.</a:t>
            </a:r>
            <a:r>
              <a:rPr lang="en-US" b="1" dirty="0" err="1">
                <a:solidFill>
                  <a:srgbClr val="7030A0"/>
                </a:solidFill>
              </a:rPr>
              <a:t>append</a:t>
            </a:r>
            <a:r>
              <a:rPr lang="en-US" dirty="0"/>
              <a:t>(...nodes or strings) – append nodes or strings at the end of node</a:t>
            </a:r>
          </a:p>
          <a:p>
            <a:pPr marL="342900" indent="-342900">
              <a:buClrTx/>
              <a:buFont typeface="Arial" panose="020B0604020202020204" pitchFamily="34" charset="0"/>
              <a:buChar char="•"/>
            </a:pPr>
            <a:r>
              <a:rPr lang="en-US" dirty="0" err="1"/>
              <a:t>node.</a:t>
            </a:r>
            <a:r>
              <a:rPr lang="en-US" b="1" dirty="0" err="1">
                <a:solidFill>
                  <a:srgbClr val="7030A0"/>
                </a:solidFill>
              </a:rPr>
              <a:t>prepend</a:t>
            </a:r>
            <a:r>
              <a:rPr lang="en-US" dirty="0"/>
              <a:t>(...nodes or strings) – insert nodes or strings at the beginning of node</a:t>
            </a:r>
            <a:endParaRPr lang="uk-UA" dirty="0"/>
          </a:p>
          <a:p>
            <a:pPr marL="342900" indent="-342900">
              <a:buClrTx/>
              <a:buFont typeface="Arial" panose="020B0604020202020204" pitchFamily="34" charset="0"/>
              <a:buChar char="•"/>
            </a:pPr>
            <a:r>
              <a:rPr lang="en-US" dirty="0" err="1"/>
              <a:t>node.</a:t>
            </a:r>
            <a:r>
              <a:rPr lang="en-US" b="1" dirty="0" err="1">
                <a:solidFill>
                  <a:srgbClr val="7030A0"/>
                </a:solidFill>
              </a:rPr>
              <a:t>before</a:t>
            </a:r>
            <a:r>
              <a:rPr lang="en-US" dirty="0"/>
              <a:t>(...nodes or strings) –- insert nodes or strings before node</a:t>
            </a:r>
          </a:p>
          <a:p>
            <a:pPr marL="342900" indent="-342900">
              <a:buClrTx/>
              <a:buFont typeface="Arial" panose="020B0604020202020204" pitchFamily="34" charset="0"/>
              <a:buChar char="•"/>
            </a:pPr>
            <a:r>
              <a:rPr lang="en-US" dirty="0" err="1"/>
              <a:t>node.</a:t>
            </a:r>
            <a:r>
              <a:rPr lang="en-US" b="1" dirty="0" err="1">
                <a:solidFill>
                  <a:srgbClr val="7030A0"/>
                </a:solidFill>
              </a:rPr>
              <a:t>after</a:t>
            </a:r>
            <a:r>
              <a:rPr lang="en-US" dirty="0"/>
              <a:t>(...nodes or strings) –- insert nodes or strings after node</a:t>
            </a:r>
          </a:p>
          <a:p>
            <a:pPr marL="342900" indent="-342900">
              <a:buClrTx/>
              <a:buFont typeface="Arial" panose="020B0604020202020204" pitchFamily="34" charset="0"/>
              <a:buChar char="•"/>
            </a:pPr>
            <a:r>
              <a:rPr lang="en-US" dirty="0" err="1"/>
              <a:t>node.</a:t>
            </a:r>
            <a:r>
              <a:rPr lang="en-US" b="1" dirty="0" err="1">
                <a:solidFill>
                  <a:srgbClr val="7030A0"/>
                </a:solidFill>
              </a:rPr>
              <a:t>replaceWith</a:t>
            </a:r>
            <a:r>
              <a:rPr lang="en-US" dirty="0"/>
              <a:t>(...nodes or strings) –- replaces node with the given nodes or strings.</a:t>
            </a:r>
          </a:p>
          <a:p>
            <a:endParaRPr lang="en-US" dirty="0"/>
          </a:p>
          <a:p>
            <a:r>
              <a:rPr lang="en-US" dirty="0"/>
              <a:t>There are several other, older, insertion methods:</a:t>
            </a:r>
          </a:p>
          <a:p>
            <a:r>
              <a:rPr lang="en-US" dirty="0" err="1"/>
              <a:t>parentElem.</a:t>
            </a:r>
            <a:r>
              <a:rPr lang="en-US" b="1" dirty="0" err="1">
                <a:solidFill>
                  <a:srgbClr val="7030A0"/>
                </a:solidFill>
              </a:rPr>
              <a:t>appendChild</a:t>
            </a:r>
            <a:r>
              <a:rPr lang="en-US" dirty="0"/>
              <a:t>(node) - appends node as the last child of </a:t>
            </a:r>
            <a:r>
              <a:rPr lang="en-US" dirty="0" err="1"/>
              <a:t>parentElem</a:t>
            </a:r>
            <a:r>
              <a:rPr lang="en-US" dirty="0"/>
              <a:t>.</a:t>
            </a:r>
          </a:p>
          <a:p>
            <a:r>
              <a:rPr lang="en-US" dirty="0" err="1"/>
              <a:t>parentElem.</a:t>
            </a:r>
            <a:r>
              <a:rPr lang="en-US" b="1" dirty="0" err="1">
                <a:solidFill>
                  <a:srgbClr val="7030A0"/>
                </a:solidFill>
              </a:rPr>
              <a:t>insertBefore</a:t>
            </a:r>
            <a:r>
              <a:rPr lang="en-US" dirty="0"/>
              <a:t>(node, </a:t>
            </a:r>
            <a:r>
              <a:rPr lang="en-US" dirty="0" err="1"/>
              <a:t>nextSibling</a:t>
            </a:r>
            <a:r>
              <a:rPr lang="en-US" dirty="0"/>
              <a:t>) - inserts </a:t>
            </a:r>
            <a:r>
              <a:rPr lang="en-US" i="1" dirty="0"/>
              <a:t>node</a:t>
            </a:r>
            <a:r>
              <a:rPr lang="en-US" dirty="0"/>
              <a:t> before </a:t>
            </a:r>
            <a:r>
              <a:rPr lang="en-US" i="1" dirty="0" err="1"/>
              <a:t>nextSibling</a:t>
            </a:r>
            <a:r>
              <a:rPr lang="en-US" dirty="0"/>
              <a:t> into </a:t>
            </a:r>
            <a:r>
              <a:rPr lang="en-US" dirty="0" err="1"/>
              <a:t>parentElem</a:t>
            </a:r>
            <a:endParaRPr lang="en-US" dirty="0"/>
          </a:p>
          <a:p>
            <a:endParaRPr lang="en-US" dirty="0"/>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Insertion methods</a:t>
            </a:r>
            <a:endParaRPr lang="ru-RU" sz="3600" b="1" dirty="0"/>
          </a:p>
        </p:txBody>
      </p:sp>
    </p:spTree>
    <p:extLst>
      <p:ext uri="{BB962C8B-B14F-4D97-AF65-F5344CB8AC3E}">
        <p14:creationId xmlns:p14="http://schemas.microsoft.com/office/powerpoint/2010/main" val="1196779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52732" y="808202"/>
            <a:ext cx="11494709" cy="5518181"/>
          </a:xfrm>
        </p:spPr>
        <p:txBody>
          <a:bodyPr rtlCol="0">
            <a:normAutofit/>
          </a:bodyPr>
          <a:lstStyle/>
          <a:p>
            <a:endParaRPr lang="en-US" sz="9600" dirty="0"/>
          </a:p>
          <a:p>
            <a:pPr algn="ctr"/>
            <a:r>
              <a:rPr lang="en-US" sz="9600" dirty="0">
                <a:latin typeface="Proxima Nova Black" charset="0"/>
              </a:rPr>
              <a:t>DOM</a:t>
            </a:r>
            <a:endParaRPr lang="en-US" sz="2400" dirty="0">
              <a:latin typeface="Proxima Nova Black" charset="0"/>
            </a:endParaRPr>
          </a:p>
        </p:txBody>
      </p:sp>
    </p:spTree>
    <p:extLst>
      <p:ext uri="{BB962C8B-B14F-4D97-AF65-F5344CB8AC3E}">
        <p14:creationId xmlns:p14="http://schemas.microsoft.com/office/powerpoint/2010/main" val="13885229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08340" y="829429"/>
            <a:ext cx="11344940" cy="5741485"/>
          </a:xfrm>
        </p:spPr>
        <p:txBody>
          <a:bodyPr rtlCol="0">
            <a:noAutofit/>
          </a:bodyPr>
          <a:lstStyle/>
          <a:p>
            <a:r>
              <a:rPr lang="en-US" sz="1800" dirty="0">
                <a:latin typeface="Consolas" pitchFamily="49" charset="0"/>
                <a:cs typeface="Consolas" pitchFamily="49" charset="0"/>
              </a:rPr>
              <a:t>&lt;</a:t>
            </a:r>
            <a:r>
              <a:rPr lang="en-US" sz="1800" dirty="0" err="1">
                <a:solidFill>
                  <a:srgbClr val="0070C0"/>
                </a:solidFill>
                <a:latin typeface="Consolas" pitchFamily="49" charset="0"/>
                <a:cs typeface="Consolas" pitchFamily="49" charset="0"/>
              </a:rPr>
              <a:t>ol</a:t>
            </a:r>
            <a:r>
              <a:rPr lang="en-US" sz="1800" dirty="0">
                <a:solidFill>
                  <a:srgbClr val="0070C0"/>
                </a:solidFill>
                <a:latin typeface="Consolas" pitchFamily="49" charset="0"/>
                <a:cs typeface="Consolas" pitchFamily="49" charset="0"/>
              </a:rPr>
              <a:t> </a:t>
            </a:r>
            <a:r>
              <a:rPr lang="en-US" sz="1800" dirty="0">
                <a:latin typeface="Consolas" pitchFamily="49" charset="0"/>
                <a:cs typeface="Consolas" pitchFamily="49" charset="0"/>
              </a:rPr>
              <a:t>id="</a:t>
            </a:r>
            <a:r>
              <a:rPr lang="en-US" sz="1800" dirty="0" err="1">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  &lt;li&gt;0&lt;/li&gt;</a:t>
            </a:r>
          </a:p>
          <a:p>
            <a:r>
              <a:rPr lang="en-US" sz="1800" dirty="0">
                <a:latin typeface="Consolas" pitchFamily="49" charset="0"/>
                <a:cs typeface="Consolas" pitchFamily="49" charset="0"/>
              </a:rPr>
              <a:t>  &lt;li&gt;1&lt;/li&gt;</a:t>
            </a:r>
          </a:p>
          <a:p>
            <a:r>
              <a:rPr lang="en-US" sz="1800" dirty="0">
                <a:latin typeface="Consolas" pitchFamily="49" charset="0"/>
                <a:cs typeface="Consolas" pitchFamily="49" charset="0"/>
              </a:rPr>
              <a:t>  &lt;li&gt;2&lt;/li&gt;</a:t>
            </a:r>
          </a:p>
          <a:p>
            <a:r>
              <a:rPr lang="en-US" sz="1800" dirty="0">
                <a:latin typeface="Consolas" pitchFamily="49" charset="0"/>
                <a:cs typeface="Consolas" pitchFamily="49" charset="0"/>
              </a:rPr>
              <a:t>&lt;/</a:t>
            </a:r>
            <a:r>
              <a:rPr lang="en-US" sz="1800" dirty="0" err="1">
                <a:solidFill>
                  <a:srgbClr val="0070C0"/>
                </a:solidFill>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ol.</a:t>
            </a:r>
            <a:r>
              <a:rPr lang="en-US" sz="1800" dirty="0" err="1">
                <a:solidFill>
                  <a:srgbClr val="7030A0"/>
                </a:solidFill>
                <a:latin typeface="Consolas" pitchFamily="49" charset="0"/>
                <a:cs typeface="Consolas" pitchFamily="49" charset="0"/>
              </a:rPr>
              <a:t>before</a:t>
            </a:r>
            <a:r>
              <a:rPr lang="en-US" sz="1800" dirty="0">
                <a:latin typeface="Consolas" pitchFamily="49" charset="0"/>
                <a:cs typeface="Consolas" pitchFamily="49" charset="0"/>
              </a:rPr>
              <a:t>('before'); // insert the string "before" before &lt;</a:t>
            </a:r>
            <a:r>
              <a:rPr lang="en-US" sz="1800" dirty="0" err="1">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ol.</a:t>
            </a:r>
            <a:r>
              <a:rPr lang="en-US" sz="1800" dirty="0" err="1">
                <a:solidFill>
                  <a:srgbClr val="7030A0"/>
                </a:solidFill>
                <a:latin typeface="Consolas" pitchFamily="49" charset="0"/>
                <a:cs typeface="Consolas" pitchFamily="49" charset="0"/>
              </a:rPr>
              <a:t>after</a:t>
            </a:r>
            <a:r>
              <a:rPr lang="en-US" sz="1800" dirty="0">
                <a:latin typeface="Consolas" pitchFamily="49" charset="0"/>
                <a:cs typeface="Consolas" pitchFamily="49" charset="0"/>
              </a:rPr>
              <a:t>('after'); // insert the string "after" after &lt;</a:t>
            </a:r>
            <a:r>
              <a:rPr lang="en-US" sz="1800" dirty="0" err="1">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a:t>
            </a:r>
            <a:r>
              <a:rPr lang="en-US" sz="1800" dirty="0">
                <a:latin typeface="Consolas" pitchFamily="49" charset="0"/>
                <a:cs typeface="Consolas" pitchFamily="49" charset="0"/>
              </a:rPr>
              <a:t> </a:t>
            </a:r>
            <a:r>
              <a:rPr lang="en-US" sz="1800" dirty="0" err="1">
                <a:latin typeface="Consolas" pitchFamily="49" charset="0"/>
                <a:cs typeface="Consolas" pitchFamily="49" charset="0"/>
              </a:rPr>
              <a:t>liFirst</a:t>
            </a:r>
            <a:r>
              <a:rPr lang="en-US" sz="1800" dirty="0">
                <a:latin typeface="Consolas" pitchFamily="49" charset="0"/>
                <a:cs typeface="Consolas" pitchFamily="49" charset="0"/>
              </a:rPr>
              <a:t> = </a:t>
            </a:r>
            <a:r>
              <a:rPr lang="en-US" sz="1800" dirty="0" err="1">
                <a:latin typeface="Consolas" pitchFamily="49" charset="0"/>
                <a:cs typeface="Consolas" pitchFamily="49" charset="0"/>
              </a:rPr>
              <a:t>document.</a:t>
            </a:r>
            <a:r>
              <a:rPr lang="en-US" sz="1800" dirty="0" err="1">
                <a:solidFill>
                  <a:srgbClr val="0070C0"/>
                </a:solidFill>
                <a:latin typeface="Consolas" pitchFamily="49" charset="0"/>
                <a:cs typeface="Consolas" pitchFamily="49" charset="0"/>
              </a:rPr>
              <a:t>createElement</a:t>
            </a:r>
            <a:r>
              <a:rPr lang="en-US" sz="1800" dirty="0">
                <a:latin typeface="Consolas" pitchFamily="49" charset="0"/>
                <a:cs typeface="Consolas" pitchFamily="49" charset="0"/>
              </a:rPr>
              <a:t>('li');</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liFirst.innerHTML</a:t>
            </a:r>
            <a:r>
              <a:rPr lang="en-US" sz="1800" dirty="0">
                <a:latin typeface="Consolas" pitchFamily="49" charset="0"/>
                <a:cs typeface="Consolas" pitchFamily="49" charset="0"/>
              </a:rPr>
              <a:t> = 'prepend';</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ol.</a:t>
            </a:r>
            <a:r>
              <a:rPr lang="en-US" sz="1800" dirty="0" err="1">
                <a:solidFill>
                  <a:srgbClr val="7030A0"/>
                </a:solidFill>
                <a:latin typeface="Consolas" pitchFamily="49" charset="0"/>
                <a:cs typeface="Consolas" pitchFamily="49" charset="0"/>
              </a:rPr>
              <a:t>prepend</a:t>
            </a:r>
            <a:r>
              <a:rPr lang="en-US" sz="1800" dirty="0">
                <a:latin typeface="Consolas" pitchFamily="49" charset="0"/>
                <a:cs typeface="Consolas" pitchFamily="49" charset="0"/>
              </a:rPr>
              <a:t>(</a:t>
            </a:r>
            <a:r>
              <a:rPr lang="en-US" sz="1800" dirty="0" err="1">
                <a:latin typeface="Consolas" pitchFamily="49" charset="0"/>
                <a:cs typeface="Consolas" pitchFamily="49" charset="0"/>
              </a:rPr>
              <a:t>liFirst</a:t>
            </a:r>
            <a:r>
              <a:rPr lang="en-US" sz="1800" dirty="0">
                <a:latin typeface="Consolas" pitchFamily="49" charset="0"/>
                <a:cs typeface="Consolas" pitchFamily="49" charset="0"/>
              </a:rPr>
              <a:t>); // insert </a:t>
            </a:r>
            <a:r>
              <a:rPr lang="en-US" sz="1800" dirty="0" err="1">
                <a:latin typeface="Consolas" pitchFamily="49" charset="0"/>
                <a:cs typeface="Consolas" pitchFamily="49" charset="0"/>
              </a:rPr>
              <a:t>liFirst</a:t>
            </a:r>
            <a:r>
              <a:rPr lang="en-US" sz="1800" dirty="0">
                <a:latin typeface="Consolas" pitchFamily="49" charset="0"/>
                <a:cs typeface="Consolas" pitchFamily="49" charset="0"/>
              </a:rPr>
              <a:t> at the beginning of &lt;</a:t>
            </a:r>
            <a:r>
              <a:rPr lang="en-US" sz="1800" dirty="0" err="1">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a:t>
            </a:r>
            <a:r>
              <a:rPr lang="en-US" sz="1800" dirty="0">
                <a:latin typeface="Consolas" pitchFamily="49" charset="0"/>
                <a:cs typeface="Consolas" pitchFamily="49" charset="0"/>
              </a:rPr>
              <a:t> </a:t>
            </a:r>
            <a:r>
              <a:rPr lang="en-US" sz="1800" dirty="0" err="1">
                <a:latin typeface="Consolas" pitchFamily="49" charset="0"/>
                <a:cs typeface="Consolas" pitchFamily="49" charset="0"/>
              </a:rPr>
              <a:t>liLast</a:t>
            </a:r>
            <a:r>
              <a:rPr lang="en-US" sz="1800" dirty="0">
                <a:latin typeface="Consolas" pitchFamily="49" charset="0"/>
                <a:cs typeface="Consolas" pitchFamily="49" charset="0"/>
              </a:rPr>
              <a:t> = </a:t>
            </a:r>
            <a:r>
              <a:rPr lang="en-US" sz="1800" dirty="0" err="1">
                <a:latin typeface="Consolas" pitchFamily="49" charset="0"/>
                <a:cs typeface="Consolas" pitchFamily="49" charset="0"/>
              </a:rPr>
              <a:t>document.</a:t>
            </a:r>
            <a:r>
              <a:rPr lang="en-US" sz="1800" dirty="0" err="1">
                <a:solidFill>
                  <a:srgbClr val="0070C0"/>
                </a:solidFill>
                <a:latin typeface="Consolas" pitchFamily="49" charset="0"/>
                <a:cs typeface="Consolas" pitchFamily="49" charset="0"/>
              </a:rPr>
              <a:t>createElement</a:t>
            </a:r>
            <a:r>
              <a:rPr lang="en-US" sz="1800" dirty="0">
                <a:latin typeface="Consolas" pitchFamily="49" charset="0"/>
                <a:cs typeface="Consolas" pitchFamily="49" charset="0"/>
              </a:rPr>
              <a:t>('li');</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liLast.innerHTML</a:t>
            </a:r>
            <a:r>
              <a:rPr lang="en-US" sz="1800" dirty="0">
                <a:latin typeface="Consolas" pitchFamily="49" charset="0"/>
                <a:cs typeface="Consolas" pitchFamily="49" charset="0"/>
              </a:rPr>
              <a:t> = 'append';</a:t>
            </a:r>
          </a:p>
          <a:p>
            <a:r>
              <a:rPr lang="en-US" sz="1800" dirty="0">
                <a:latin typeface="Consolas" pitchFamily="49" charset="0"/>
                <a:cs typeface="Consolas" pitchFamily="49" charset="0"/>
              </a:rPr>
              <a:t>  </a:t>
            </a:r>
            <a:r>
              <a:rPr lang="en-US" sz="1800" dirty="0" err="1">
                <a:latin typeface="Consolas" pitchFamily="49" charset="0"/>
                <a:cs typeface="Consolas" pitchFamily="49" charset="0"/>
              </a:rPr>
              <a:t>ol.</a:t>
            </a:r>
            <a:r>
              <a:rPr lang="en-US" sz="1800" dirty="0" err="1">
                <a:solidFill>
                  <a:srgbClr val="7030A0"/>
                </a:solidFill>
                <a:latin typeface="Consolas" pitchFamily="49" charset="0"/>
                <a:cs typeface="Consolas" pitchFamily="49" charset="0"/>
              </a:rPr>
              <a:t>append</a:t>
            </a:r>
            <a:r>
              <a:rPr lang="en-US" sz="1800" dirty="0">
                <a:latin typeface="Consolas" pitchFamily="49" charset="0"/>
                <a:cs typeface="Consolas" pitchFamily="49" charset="0"/>
              </a:rPr>
              <a:t>(</a:t>
            </a:r>
            <a:r>
              <a:rPr lang="en-US" sz="1800" dirty="0" err="1">
                <a:latin typeface="Consolas" pitchFamily="49" charset="0"/>
                <a:cs typeface="Consolas" pitchFamily="49" charset="0"/>
              </a:rPr>
              <a:t>liLast</a:t>
            </a:r>
            <a:r>
              <a:rPr lang="en-US" sz="1800" dirty="0">
                <a:latin typeface="Consolas" pitchFamily="49" charset="0"/>
                <a:cs typeface="Consolas" pitchFamily="49" charset="0"/>
              </a:rPr>
              <a:t>); // insert </a:t>
            </a:r>
            <a:r>
              <a:rPr lang="en-US" sz="1800" dirty="0" err="1">
                <a:latin typeface="Consolas" pitchFamily="49" charset="0"/>
                <a:cs typeface="Consolas" pitchFamily="49" charset="0"/>
              </a:rPr>
              <a:t>liLast</a:t>
            </a:r>
            <a:r>
              <a:rPr lang="en-US" sz="1800" dirty="0">
                <a:latin typeface="Consolas" pitchFamily="49" charset="0"/>
                <a:cs typeface="Consolas" pitchFamily="49" charset="0"/>
              </a:rPr>
              <a:t> at the end of the &lt;</a:t>
            </a:r>
            <a:r>
              <a:rPr lang="en-US" sz="1800" dirty="0" err="1">
                <a:latin typeface="Consolas" pitchFamily="49" charset="0"/>
                <a:cs typeface="Consolas" pitchFamily="49" charset="0"/>
              </a:rPr>
              <a:t>ol</a:t>
            </a:r>
            <a:r>
              <a:rPr lang="en-US" sz="1800" dirty="0">
                <a:latin typeface="Consolas" pitchFamily="49" charset="0"/>
                <a:cs typeface="Consolas" pitchFamily="49" charset="0"/>
              </a:rPr>
              <a:t>&gt;</a:t>
            </a:r>
          </a:p>
          <a:p>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endParaRPr lang="ru-RU" sz="18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Insertion methods</a:t>
            </a:r>
            <a:endParaRPr lang="ru-RU" sz="3600" b="1"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6074" y="511146"/>
            <a:ext cx="4525926" cy="2391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88692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67659"/>
            <a:ext cx="11344940" cy="3987114"/>
          </a:xfrm>
        </p:spPr>
        <p:txBody>
          <a:bodyPr rtlCol="0">
            <a:noAutofit/>
          </a:bodyPr>
          <a:lstStyle/>
          <a:p>
            <a:r>
              <a:rPr lang="en-US" dirty="0"/>
              <a:t>The </a:t>
            </a:r>
            <a:r>
              <a:rPr lang="en-US" dirty="0" err="1"/>
              <a:t>insertAdjacentHTML</a:t>
            </a:r>
            <a:r>
              <a:rPr lang="en-US" dirty="0"/>
              <a:t>() method inserts a text as HTML, into a specified position.</a:t>
            </a:r>
          </a:p>
          <a:p>
            <a:r>
              <a:rPr lang="en-US" sz="2400" dirty="0"/>
              <a:t>	</a:t>
            </a:r>
            <a:r>
              <a:rPr lang="en-US" sz="2400" dirty="0" err="1"/>
              <a:t>elem.</a:t>
            </a:r>
            <a:r>
              <a:rPr lang="en-US" sz="2400" b="1" dirty="0" err="1">
                <a:solidFill>
                  <a:srgbClr val="7030A0"/>
                </a:solidFill>
              </a:rPr>
              <a:t>insertAdjacentHTML</a:t>
            </a:r>
            <a:r>
              <a:rPr lang="en-US" sz="2400" dirty="0"/>
              <a:t>(</a:t>
            </a:r>
            <a:r>
              <a:rPr lang="en-US" sz="2400" dirty="0">
                <a:solidFill>
                  <a:schemeClr val="accent4">
                    <a:lumMod val="75000"/>
                  </a:schemeClr>
                </a:solidFill>
              </a:rPr>
              <a:t>where</a:t>
            </a:r>
            <a:r>
              <a:rPr lang="en-US" sz="2400" dirty="0"/>
              <a:t>, </a:t>
            </a:r>
            <a:r>
              <a:rPr lang="en-US" sz="2400" dirty="0">
                <a:solidFill>
                  <a:schemeClr val="accent4">
                    <a:lumMod val="75000"/>
                  </a:schemeClr>
                </a:solidFill>
              </a:rPr>
              <a:t>html</a:t>
            </a:r>
            <a:r>
              <a:rPr lang="en-US" sz="2400" dirty="0"/>
              <a:t>)</a:t>
            </a:r>
          </a:p>
          <a:p>
            <a:r>
              <a:rPr lang="en-US" dirty="0"/>
              <a:t>The first parameter is a special word indicating where to insert with respect to elem. The value must be one of the following </a:t>
            </a:r>
            <a:r>
              <a:rPr lang="ru-RU" dirty="0"/>
              <a:t>:</a:t>
            </a:r>
            <a:endParaRPr lang="en-US" dirty="0"/>
          </a:p>
          <a:p>
            <a:r>
              <a:rPr lang="en-US" dirty="0"/>
              <a:t>"</a:t>
            </a:r>
            <a:r>
              <a:rPr lang="en-US" dirty="0" err="1">
                <a:solidFill>
                  <a:schemeClr val="accent4">
                    <a:lumMod val="75000"/>
                  </a:schemeClr>
                </a:solidFill>
              </a:rPr>
              <a:t>afterbegin</a:t>
            </a:r>
            <a:r>
              <a:rPr lang="en-US" dirty="0"/>
              <a:t>" - after the beginning of the element (as the first child)</a:t>
            </a:r>
            <a:br>
              <a:rPr lang="en-US" dirty="0"/>
            </a:br>
            <a:r>
              <a:rPr lang="en-US" dirty="0"/>
              <a:t>"</a:t>
            </a:r>
            <a:r>
              <a:rPr lang="en-US" dirty="0" err="1">
                <a:solidFill>
                  <a:schemeClr val="accent4">
                    <a:lumMod val="75000"/>
                  </a:schemeClr>
                </a:solidFill>
              </a:rPr>
              <a:t>afterend</a:t>
            </a:r>
            <a:r>
              <a:rPr lang="en-US" dirty="0"/>
              <a:t>" - after the element</a:t>
            </a:r>
            <a:br>
              <a:rPr lang="en-US" dirty="0"/>
            </a:br>
            <a:r>
              <a:rPr lang="en-US" dirty="0"/>
              <a:t>"</a:t>
            </a:r>
            <a:r>
              <a:rPr lang="en-US" dirty="0" err="1">
                <a:solidFill>
                  <a:schemeClr val="accent4">
                    <a:lumMod val="75000"/>
                  </a:schemeClr>
                </a:solidFill>
              </a:rPr>
              <a:t>beforebegin</a:t>
            </a:r>
            <a:r>
              <a:rPr lang="en-US" dirty="0"/>
              <a:t>" - before the element</a:t>
            </a:r>
            <a:br>
              <a:rPr lang="en-US" dirty="0"/>
            </a:br>
            <a:r>
              <a:rPr lang="en-US" dirty="0"/>
              <a:t>"</a:t>
            </a:r>
            <a:r>
              <a:rPr lang="en-US" dirty="0" err="1">
                <a:solidFill>
                  <a:schemeClr val="accent4">
                    <a:lumMod val="75000"/>
                  </a:schemeClr>
                </a:solidFill>
              </a:rPr>
              <a:t>beforeend</a:t>
            </a:r>
            <a:r>
              <a:rPr lang="en-US" dirty="0"/>
              <a:t>" - before the end of the element (as the last child)</a:t>
            </a:r>
          </a:p>
          <a:p>
            <a:r>
              <a:rPr lang="en-US" dirty="0"/>
              <a:t>The second parameter is the HTML string that will be inserted exactly as HTML</a:t>
            </a:r>
            <a:r>
              <a:rPr lang="ru-RU" dirty="0"/>
              <a: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b="1" dirty="0">
                <a:latin typeface="Proxima Nova Black" charset="0"/>
              </a:rPr>
              <a:t>Nodes. Insertion methods. </a:t>
            </a:r>
            <a:r>
              <a:rPr lang="en-US" sz="3600" b="1" dirty="0" err="1">
                <a:latin typeface="Proxima Nova Black" charset="0"/>
              </a:rPr>
              <a:t>insertAdjacentHTML</a:t>
            </a:r>
            <a:r>
              <a:rPr lang="en-US" sz="3600" b="1" dirty="0">
                <a:latin typeface="Proxima Nova Black" charset="0"/>
              </a:rPr>
              <a:t>()</a:t>
            </a:r>
            <a:endParaRPr lang="ru-RU" sz="3600" b="1" dirty="0"/>
          </a:p>
        </p:txBody>
      </p:sp>
      <p:sp>
        <p:nvSpPr>
          <p:cNvPr id="3" name="Прямоугольник 2"/>
          <p:cNvSpPr/>
          <p:nvPr/>
        </p:nvSpPr>
        <p:spPr>
          <a:xfrm>
            <a:off x="453656" y="4540400"/>
            <a:ext cx="7690884" cy="1477328"/>
          </a:xfrm>
          <a:prstGeom prst="rect">
            <a:avLst/>
          </a:prstGeom>
        </p:spPr>
        <p:txBody>
          <a:bodyPr wrap="square">
            <a:spAutoFit/>
          </a:bodyPr>
          <a:lstStyle/>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div</a:t>
            </a:r>
            <a:r>
              <a:rPr lang="en-US" dirty="0">
                <a:latin typeface="Consolas" pitchFamily="49" charset="0"/>
                <a:cs typeface="Consolas" pitchFamily="49" charset="0"/>
              </a:rPr>
              <a:t> id="div"&gt;&lt;/</a:t>
            </a:r>
            <a:r>
              <a:rPr lang="en-US" dirty="0">
                <a:solidFill>
                  <a:srgbClr val="0070C0"/>
                </a:solidFill>
                <a:latin typeface="Consolas" pitchFamily="49" charset="0"/>
                <a:cs typeface="Consolas" pitchFamily="49" charset="0"/>
              </a:rPr>
              <a:t>div</a:t>
            </a:r>
            <a:r>
              <a:rPr lang="en-US" dirty="0">
                <a:latin typeface="Consolas" pitchFamily="49" charset="0"/>
                <a:cs typeface="Consolas" pitchFamily="49" charset="0"/>
              </a:rPr>
              <a:t>&gt;</a:t>
            </a:r>
          </a:p>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p>
          <a:p>
            <a:r>
              <a:rPr lang="en-US" dirty="0">
                <a:latin typeface="Consolas" pitchFamily="49" charset="0"/>
                <a:cs typeface="Consolas" pitchFamily="49" charset="0"/>
              </a:rPr>
              <a:t>  </a:t>
            </a:r>
            <a:r>
              <a:rPr lang="en-US" dirty="0" err="1">
                <a:latin typeface="Consolas" pitchFamily="49" charset="0"/>
                <a:cs typeface="Consolas" pitchFamily="49" charset="0"/>
              </a:rPr>
              <a:t>div.</a:t>
            </a:r>
            <a:r>
              <a:rPr lang="en-US" dirty="0" err="1">
                <a:solidFill>
                  <a:srgbClr val="7030A0"/>
                </a:solidFill>
                <a:latin typeface="Consolas" pitchFamily="49" charset="0"/>
                <a:cs typeface="Consolas" pitchFamily="49" charset="0"/>
              </a:rPr>
              <a:t>insertAdjacentHTML</a:t>
            </a:r>
            <a:r>
              <a:rPr lang="en-US" dirty="0">
                <a:latin typeface="Consolas" pitchFamily="49" charset="0"/>
                <a:cs typeface="Consolas" pitchFamily="49" charset="0"/>
              </a:rPr>
              <a:t>('</a:t>
            </a:r>
            <a:r>
              <a:rPr lang="en-US" dirty="0" err="1">
                <a:latin typeface="Consolas" pitchFamily="49" charset="0"/>
                <a:cs typeface="Consolas" pitchFamily="49" charset="0"/>
              </a:rPr>
              <a:t>beforebegin</a:t>
            </a:r>
            <a:r>
              <a:rPr lang="en-US" dirty="0">
                <a:latin typeface="Consolas" pitchFamily="49" charset="0"/>
                <a:cs typeface="Consolas" pitchFamily="49" charset="0"/>
              </a:rPr>
              <a:t>', '&lt;p&gt;Hi</a:t>
            </a:r>
            <a:r>
              <a:rPr lang="ru-RU" dirty="0">
                <a:latin typeface="Consolas" pitchFamily="49" charset="0"/>
                <a:cs typeface="Consolas" pitchFamily="49" charset="0"/>
              </a:rPr>
              <a:t>&lt;/</a:t>
            </a:r>
            <a:r>
              <a:rPr lang="en-US" dirty="0">
                <a:latin typeface="Consolas" pitchFamily="49" charset="0"/>
                <a:cs typeface="Consolas" pitchFamily="49" charset="0"/>
              </a:rPr>
              <a:t>p&gt;');</a:t>
            </a:r>
          </a:p>
          <a:p>
            <a:r>
              <a:rPr lang="en-US" dirty="0">
                <a:latin typeface="Consolas" pitchFamily="49" charset="0"/>
                <a:cs typeface="Consolas" pitchFamily="49" charset="0"/>
              </a:rPr>
              <a:t>  </a:t>
            </a:r>
            <a:r>
              <a:rPr lang="en-US" dirty="0" err="1">
                <a:latin typeface="Consolas" pitchFamily="49" charset="0"/>
                <a:cs typeface="Consolas" pitchFamily="49" charset="0"/>
              </a:rPr>
              <a:t>div.</a:t>
            </a:r>
            <a:r>
              <a:rPr lang="en-US" dirty="0" err="1">
                <a:solidFill>
                  <a:srgbClr val="7030A0"/>
                </a:solidFill>
                <a:latin typeface="Consolas" pitchFamily="49" charset="0"/>
                <a:cs typeface="Consolas" pitchFamily="49" charset="0"/>
              </a:rPr>
              <a:t>insertAdjacentHTML</a:t>
            </a:r>
            <a:r>
              <a:rPr lang="en-US" dirty="0">
                <a:latin typeface="Consolas" pitchFamily="49" charset="0"/>
                <a:cs typeface="Consolas" pitchFamily="49" charset="0"/>
              </a:rPr>
              <a:t>('</a:t>
            </a:r>
            <a:r>
              <a:rPr lang="en-US" dirty="0" err="1">
                <a:latin typeface="Consolas" pitchFamily="49" charset="0"/>
                <a:cs typeface="Consolas" pitchFamily="49" charset="0"/>
              </a:rPr>
              <a:t>afterend</a:t>
            </a:r>
            <a:r>
              <a:rPr lang="en-US" dirty="0">
                <a:latin typeface="Consolas" pitchFamily="49" charset="0"/>
                <a:cs typeface="Consolas" pitchFamily="49" charset="0"/>
              </a:rPr>
              <a:t>', '&lt;p&gt;By</a:t>
            </a:r>
            <a:r>
              <a:rPr lang="ru-RU" dirty="0">
                <a:latin typeface="Consolas" pitchFamily="49" charset="0"/>
                <a:cs typeface="Consolas" pitchFamily="49" charset="0"/>
              </a:rPr>
              <a:t>&lt;/</a:t>
            </a:r>
            <a:r>
              <a:rPr lang="en-US" dirty="0">
                <a:latin typeface="Consolas" pitchFamily="49" charset="0"/>
                <a:cs typeface="Consolas" pitchFamily="49" charset="0"/>
              </a:rPr>
              <a:t>p&gt;');</a:t>
            </a:r>
          </a:p>
          <a:p>
            <a:r>
              <a:rPr lang="en-US" dirty="0">
                <a:latin typeface="Consolas" pitchFamily="49" charset="0"/>
                <a:cs typeface="Consolas" pitchFamily="49" charset="0"/>
              </a:rPr>
              <a:t>&lt;/</a:t>
            </a:r>
            <a:r>
              <a:rPr lang="en-US" dirty="0">
                <a:solidFill>
                  <a:srgbClr val="0070C0"/>
                </a:solidFill>
                <a:latin typeface="Consolas" pitchFamily="49" charset="0"/>
                <a:cs typeface="Consolas" pitchFamily="49" charset="0"/>
              </a:rPr>
              <a:t>script</a:t>
            </a:r>
            <a:r>
              <a:rPr lang="en-US" dirty="0">
                <a:latin typeface="Consolas" pitchFamily="49" charset="0"/>
                <a:cs typeface="Consolas" pitchFamily="49" charset="0"/>
              </a:rPr>
              <a:t>&gt;</a:t>
            </a:r>
            <a:endParaRPr lang="ru-RU" dirty="0">
              <a:latin typeface="Consolas" pitchFamily="49" charset="0"/>
              <a:cs typeface="Consolas" pitchFamily="49" charset="0"/>
            </a:endParaRPr>
          </a:p>
        </p:txBody>
      </p:sp>
      <p:sp>
        <p:nvSpPr>
          <p:cNvPr id="4" name="Прямоугольник 3"/>
          <p:cNvSpPr/>
          <p:nvPr/>
        </p:nvSpPr>
        <p:spPr>
          <a:xfrm>
            <a:off x="8931349" y="4540400"/>
            <a:ext cx="2867247" cy="923330"/>
          </a:xfrm>
          <a:prstGeom prst="rect">
            <a:avLst/>
          </a:prstGeom>
        </p:spPr>
        <p:txBody>
          <a:bodyPr wrap="square">
            <a:spAutoFit/>
          </a:bodyPr>
          <a:lstStyle/>
          <a:p>
            <a:r>
              <a:rPr lang="ru-RU" dirty="0">
                <a:latin typeface="Consolas" pitchFamily="49" charset="0"/>
                <a:cs typeface="Consolas" pitchFamily="49" charset="0"/>
              </a:rPr>
              <a:t>&lt;</a:t>
            </a:r>
            <a:r>
              <a:rPr lang="ru-RU" dirty="0">
                <a:solidFill>
                  <a:srgbClr val="0070C0"/>
                </a:solidFill>
                <a:latin typeface="Consolas" pitchFamily="49" charset="0"/>
                <a:cs typeface="Consolas" pitchFamily="49" charset="0"/>
              </a:rPr>
              <a:t>p</a:t>
            </a:r>
            <a:r>
              <a:rPr lang="ru-RU" dirty="0">
                <a:latin typeface="Consolas" pitchFamily="49" charset="0"/>
                <a:cs typeface="Consolas" pitchFamily="49" charset="0"/>
              </a:rPr>
              <a:t>&gt;</a:t>
            </a:r>
            <a:r>
              <a:rPr lang="en-US" dirty="0">
                <a:latin typeface="Consolas" pitchFamily="49" charset="0"/>
                <a:cs typeface="Consolas" pitchFamily="49" charset="0"/>
              </a:rPr>
              <a:t>Hi</a:t>
            </a:r>
            <a:r>
              <a:rPr lang="ru-RU" dirty="0">
                <a:latin typeface="Consolas" pitchFamily="49" charset="0"/>
                <a:cs typeface="Consolas" pitchFamily="49" charset="0"/>
              </a:rPr>
              <a:t>&lt;/</a:t>
            </a:r>
            <a:r>
              <a:rPr lang="ru-RU" dirty="0">
                <a:solidFill>
                  <a:srgbClr val="0070C0"/>
                </a:solidFill>
                <a:latin typeface="Consolas" pitchFamily="49" charset="0"/>
                <a:cs typeface="Consolas" pitchFamily="49" charset="0"/>
              </a:rPr>
              <a:t>p</a:t>
            </a:r>
            <a:r>
              <a:rPr lang="ru-RU" dirty="0">
                <a:latin typeface="Consolas" pitchFamily="49" charset="0"/>
                <a:cs typeface="Consolas" pitchFamily="49" charset="0"/>
              </a:rPr>
              <a:t>&gt;</a:t>
            </a:r>
          </a:p>
          <a:p>
            <a:r>
              <a:rPr lang="ru-RU" dirty="0">
                <a:latin typeface="Consolas" pitchFamily="49" charset="0"/>
                <a:cs typeface="Consolas" pitchFamily="49" charset="0"/>
              </a:rPr>
              <a:t>&lt;</a:t>
            </a:r>
            <a:r>
              <a:rPr lang="ru-RU" dirty="0" err="1">
                <a:solidFill>
                  <a:srgbClr val="0070C0"/>
                </a:solidFill>
                <a:latin typeface="Consolas" pitchFamily="49" charset="0"/>
                <a:cs typeface="Consolas" pitchFamily="49" charset="0"/>
              </a:rPr>
              <a:t>div</a:t>
            </a:r>
            <a:r>
              <a:rPr lang="ru-RU" dirty="0">
                <a:solidFill>
                  <a:srgbClr val="0070C0"/>
                </a:solidFill>
                <a:latin typeface="Consolas" pitchFamily="49" charset="0"/>
                <a:cs typeface="Consolas" pitchFamily="49" charset="0"/>
              </a:rPr>
              <a:t> </a:t>
            </a:r>
            <a:r>
              <a:rPr lang="ru-RU" dirty="0" err="1">
                <a:latin typeface="Consolas" pitchFamily="49" charset="0"/>
                <a:cs typeface="Consolas" pitchFamily="49" charset="0"/>
              </a:rPr>
              <a:t>id</a:t>
            </a:r>
            <a:r>
              <a:rPr lang="ru-RU" dirty="0">
                <a:latin typeface="Consolas" pitchFamily="49" charset="0"/>
                <a:cs typeface="Consolas" pitchFamily="49" charset="0"/>
              </a:rPr>
              <a:t>="</a:t>
            </a:r>
            <a:r>
              <a:rPr lang="ru-RU" dirty="0" err="1">
                <a:latin typeface="Consolas" pitchFamily="49" charset="0"/>
                <a:cs typeface="Consolas" pitchFamily="49" charset="0"/>
              </a:rPr>
              <a:t>div</a:t>
            </a:r>
            <a:r>
              <a:rPr lang="ru-RU" dirty="0">
                <a:latin typeface="Consolas" pitchFamily="49" charset="0"/>
                <a:cs typeface="Consolas" pitchFamily="49" charset="0"/>
              </a:rPr>
              <a:t>"&gt;&lt;/</a:t>
            </a:r>
            <a:r>
              <a:rPr lang="ru-RU" dirty="0" err="1">
                <a:solidFill>
                  <a:srgbClr val="0070C0"/>
                </a:solidFill>
                <a:latin typeface="Consolas" pitchFamily="49" charset="0"/>
                <a:cs typeface="Consolas" pitchFamily="49" charset="0"/>
              </a:rPr>
              <a:t>div</a:t>
            </a:r>
            <a:r>
              <a:rPr lang="ru-RU" dirty="0">
                <a:latin typeface="Consolas" pitchFamily="49" charset="0"/>
                <a:cs typeface="Consolas" pitchFamily="49" charset="0"/>
              </a:rPr>
              <a:t>&gt;</a:t>
            </a:r>
          </a:p>
          <a:p>
            <a:r>
              <a:rPr lang="ru-RU" dirty="0">
                <a:latin typeface="Consolas" pitchFamily="49" charset="0"/>
                <a:cs typeface="Consolas" pitchFamily="49" charset="0"/>
              </a:rPr>
              <a:t>&lt;</a:t>
            </a:r>
            <a:r>
              <a:rPr lang="ru-RU" dirty="0">
                <a:solidFill>
                  <a:srgbClr val="0070C0"/>
                </a:solidFill>
                <a:latin typeface="Consolas" pitchFamily="49" charset="0"/>
                <a:cs typeface="Consolas" pitchFamily="49" charset="0"/>
              </a:rPr>
              <a:t>p</a:t>
            </a:r>
            <a:r>
              <a:rPr lang="ru-RU" dirty="0">
                <a:latin typeface="Consolas" pitchFamily="49" charset="0"/>
                <a:cs typeface="Consolas" pitchFamily="49" charset="0"/>
              </a:rPr>
              <a:t>&gt;</a:t>
            </a:r>
            <a:r>
              <a:rPr lang="en-US" dirty="0">
                <a:latin typeface="Consolas" pitchFamily="49" charset="0"/>
                <a:cs typeface="Consolas" pitchFamily="49" charset="0"/>
              </a:rPr>
              <a:t>By</a:t>
            </a:r>
            <a:r>
              <a:rPr lang="ru-RU" dirty="0">
                <a:latin typeface="Consolas" pitchFamily="49" charset="0"/>
                <a:cs typeface="Consolas" pitchFamily="49" charset="0"/>
              </a:rPr>
              <a:t>&lt;/</a:t>
            </a:r>
            <a:r>
              <a:rPr lang="ru-RU" dirty="0">
                <a:solidFill>
                  <a:srgbClr val="0070C0"/>
                </a:solidFill>
                <a:latin typeface="Consolas" pitchFamily="49" charset="0"/>
                <a:cs typeface="Consolas" pitchFamily="49" charset="0"/>
              </a:rPr>
              <a:t>p</a:t>
            </a:r>
            <a:r>
              <a:rPr lang="ru-RU" dirty="0">
                <a:latin typeface="Consolas" pitchFamily="49" charset="0"/>
                <a:cs typeface="Consolas" pitchFamily="49" charset="0"/>
              </a:rPr>
              <a:t>&gt;</a:t>
            </a:r>
          </a:p>
        </p:txBody>
      </p:sp>
      <p:sp>
        <p:nvSpPr>
          <p:cNvPr id="7" name="Стрелка вправо 6"/>
          <p:cNvSpPr/>
          <p:nvPr/>
        </p:nvSpPr>
        <p:spPr>
          <a:xfrm>
            <a:off x="7995694" y="4853209"/>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24425157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2" y="1029901"/>
            <a:ext cx="11766698" cy="5932874"/>
          </a:xfrm>
        </p:spPr>
        <p:txBody>
          <a:bodyPr rtlCol="0">
            <a:noAutofit/>
          </a:bodyPr>
          <a:lstStyle/>
          <a:p>
            <a:pPr marL="0" lvl="1" algn="just" defTabSz="360000"/>
            <a:r>
              <a:rPr lang="en-US" sz="2000" dirty="0">
                <a:latin typeface="Arial" panose="020B0604020202020204" pitchFamily="34" charset="0"/>
                <a:cs typeface="Arial" panose="020B0604020202020204" pitchFamily="34" charset="0"/>
              </a:rPr>
              <a:t>DOM nodes provide access to the attributes of HTML elements. Attributes are accessed using standard methods</a:t>
            </a:r>
            <a:r>
              <a:rPr lang="ru-RU" sz="2000" dirty="0">
                <a:latin typeface="Arial" panose="020B0604020202020204" pitchFamily="34" charset="0"/>
                <a:cs typeface="Arial" panose="020B0604020202020204" pitchFamily="34" charset="0"/>
              </a:rPr>
              <a:t>:</a:t>
            </a:r>
          </a:p>
          <a:p>
            <a:pPr marL="342900" lvl="1" indent="-342900" algn="just" defTabSz="360000">
              <a:buFont typeface="Arial" panose="020B0604020202020204" pitchFamily="34" charset="0"/>
              <a:buChar char="•"/>
            </a:pPr>
            <a:r>
              <a:rPr lang="ru-RU" sz="2000" b="1" dirty="0" err="1">
                <a:solidFill>
                  <a:srgbClr val="7030A0"/>
                </a:solidFill>
                <a:latin typeface="Arial" panose="020B0604020202020204" pitchFamily="34" charset="0"/>
                <a:cs typeface="Arial" panose="020B0604020202020204" pitchFamily="34" charset="0"/>
              </a:rPr>
              <a:t>hasAttribute</a:t>
            </a:r>
            <a:r>
              <a:rPr lang="ru-RU" sz="2000" b="1" dirty="0">
                <a:latin typeface="Arial" panose="020B0604020202020204" pitchFamily="34" charset="0"/>
                <a:cs typeface="Arial" panose="020B0604020202020204" pitchFamily="34" charset="0"/>
              </a:rPr>
              <a:t>(</a:t>
            </a:r>
            <a:r>
              <a:rPr lang="ru-RU" sz="2000" b="1" dirty="0" err="1">
                <a:latin typeface="Arial" panose="020B0604020202020204" pitchFamily="34" charset="0"/>
                <a:cs typeface="Arial" panose="020B0604020202020204" pitchFamily="34" charset="0"/>
              </a:rPr>
              <a:t>name</a:t>
            </a:r>
            <a:r>
              <a:rPr lang="ru-RU" sz="2000" b="1" dirty="0">
                <a:latin typeface="Arial" panose="020B0604020202020204" pitchFamily="34" charset="0"/>
                <a:cs typeface="Arial" panose="020B0604020202020204" pitchFamily="34" charset="0"/>
              </a:rPr>
              <a:t>)</a:t>
            </a:r>
            <a:r>
              <a:rPr lang="ru-RU" sz="2000" dirty="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checks for an attribute</a:t>
            </a:r>
            <a:endParaRPr lang="ru-RU" sz="2000" dirty="0">
              <a:latin typeface="Arial" panose="020B0604020202020204" pitchFamily="34" charset="0"/>
              <a:cs typeface="Arial" panose="020B0604020202020204" pitchFamily="34" charset="0"/>
            </a:endParaRPr>
          </a:p>
          <a:p>
            <a:pPr marL="342900" lvl="1" indent="-342900" algn="just" defTabSz="360000">
              <a:buFont typeface="Arial" panose="020B0604020202020204" pitchFamily="34" charset="0"/>
              <a:buChar char="•"/>
            </a:pPr>
            <a:r>
              <a:rPr lang="ru-RU" sz="2000" b="1" dirty="0" err="1">
                <a:solidFill>
                  <a:srgbClr val="7030A0"/>
                </a:solidFill>
                <a:latin typeface="Arial" panose="020B0604020202020204" pitchFamily="34" charset="0"/>
                <a:cs typeface="Arial" panose="020B0604020202020204" pitchFamily="34" charset="0"/>
              </a:rPr>
              <a:t>getAttribute</a:t>
            </a:r>
            <a:r>
              <a:rPr lang="ru-RU" sz="2000" b="1" dirty="0">
                <a:latin typeface="Arial" panose="020B0604020202020204" pitchFamily="34" charset="0"/>
                <a:cs typeface="Arial" panose="020B0604020202020204" pitchFamily="34" charset="0"/>
              </a:rPr>
              <a:t>(</a:t>
            </a:r>
            <a:r>
              <a:rPr lang="ru-RU" sz="2000" b="1" dirty="0" err="1">
                <a:latin typeface="Arial" panose="020B0604020202020204" pitchFamily="34" charset="0"/>
                <a:cs typeface="Arial" panose="020B0604020202020204" pitchFamily="34" charset="0"/>
              </a:rPr>
              <a:t>name</a:t>
            </a:r>
            <a:r>
              <a:rPr lang="ru-RU" sz="2000" b="1" dirty="0">
                <a:latin typeface="Arial" panose="020B0604020202020204" pitchFamily="34" charset="0"/>
                <a:cs typeface="Arial" panose="020B0604020202020204" pitchFamily="34" charset="0"/>
              </a:rPr>
              <a:t>)</a:t>
            </a:r>
            <a:r>
              <a:rPr lang="ru-RU" sz="2000" dirty="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gets attribute value</a:t>
            </a:r>
            <a:endParaRPr lang="ru-RU" sz="2000" dirty="0">
              <a:latin typeface="Arial" panose="020B0604020202020204" pitchFamily="34" charset="0"/>
              <a:cs typeface="Arial" panose="020B0604020202020204" pitchFamily="34" charset="0"/>
            </a:endParaRPr>
          </a:p>
          <a:p>
            <a:pPr marL="342900" lvl="1" indent="-342900" algn="just" defTabSz="360000">
              <a:buFont typeface="Arial" panose="020B0604020202020204" pitchFamily="34" charset="0"/>
              <a:buChar char="•"/>
            </a:pPr>
            <a:r>
              <a:rPr lang="ru-RU" sz="2000" b="1" dirty="0" err="1">
                <a:solidFill>
                  <a:srgbClr val="7030A0"/>
                </a:solidFill>
                <a:latin typeface="Arial" panose="020B0604020202020204" pitchFamily="34" charset="0"/>
                <a:cs typeface="Arial" panose="020B0604020202020204" pitchFamily="34" charset="0"/>
              </a:rPr>
              <a:t>setAttribute</a:t>
            </a:r>
            <a:r>
              <a:rPr lang="ru-RU" sz="2000" b="1" dirty="0">
                <a:latin typeface="Arial" panose="020B0604020202020204" pitchFamily="34" charset="0"/>
                <a:cs typeface="Arial" panose="020B0604020202020204" pitchFamily="34" charset="0"/>
              </a:rPr>
              <a:t>(</a:t>
            </a:r>
            <a:r>
              <a:rPr lang="ru-RU" sz="2000" b="1" dirty="0" err="1">
                <a:latin typeface="Arial" panose="020B0604020202020204" pitchFamily="34" charset="0"/>
                <a:cs typeface="Arial" panose="020B0604020202020204" pitchFamily="34" charset="0"/>
              </a:rPr>
              <a:t>name</a:t>
            </a:r>
            <a:r>
              <a:rPr lang="ru-RU" sz="2000" b="1" dirty="0">
                <a:latin typeface="Arial" panose="020B0604020202020204" pitchFamily="34" charset="0"/>
                <a:cs typeface="Arial" panose="020B0604020202020204" pitchFamily="34" charset="0"/>
              </a:rPr>
              <a:t>, </a:t>
            </a:r>
            <a:r>
              <a:rPr lang="ru-RU" sz="2000" b="1" dirty="0" err="1">
                <a:latin typeface="Arial" panose="020B0604020202020204" pitchFamily="34" charset="0"/>
                <a:cs typeface="Arial" panose="020B0604020202020204" pitchFamily="34" charset="0"/>
              </a:rPr>
              <a:t>value</a:t>
            </a:r>
            <a:r>
              <a:rPr lang="ru-RU" sz="2000" b="1" dirty="0">
                <a:latin typeface="Arial" panose="020B0604020202020204" pitchFamily="34" charset="0"/>
                <a:cs typeface="Arial" panose="020B0604020202020204" pitchFamily="34" charset="0"/>
              </a:rPr>
              <a:t>)</a:t>
            </a:r>
            <a:r>
              <a:rPr lang="ru-RU" sz="2000" dirty="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sets attribute</a:t>
            </a:r>
            <a:endParaRPr lang="ru-RU" sz="2000" dirty="0">
              <a:latin typeface="Arial" panose="020B0604020202020204" pitchFamily="34" charset="0"/>
              <a:cs typeface="Arial" panose="020B0604020202020204" pitchFamily="34" charset="0"/>
            </a:endParaRPr>
          </a:p>
          <a:p>
            <a:pPr marL="342900" lvl="1" indent="-342900" algn="just" defTabSz="360000">
              <a:spcAft>
                <a:spcPts val="1200"/>
              </a:spcAft>
              <a:buFont typeface="Arial" panose="020B0604020202020204" pitchFamily="34" charset="0"/>
              <a:buChar char="•"/>
            </a:pPr>
            <a:r>
              <a:rPr lang="ru-RU" sz="2000" b="1" dirty="0" err="1">
                <a:solidFill>
                  <a:srgbClr val="7030A0"/>
                </a:solidFill>
                <a:latin typeface="Arial" panose="020B0604020202020204" pitchFamily="34" charset="0"/>
                <a:cs typeface="Arial" panose="020B0604020202020204" pitchFamily="34" charset="0"/>
              </a:rPr>
              <a:t>removeAttribute</a:t>
            </a:r>
            <a:r>
              <a:rPr lang="ru-RU" sz="2000" b="1" dirty="0">
                <a:latin typeface="Arial" panose="020B0604020202020204" pitchFamily="34" charset="0"/>
                <a:cs typeface="Arial" panose="020B0604020202020204" pitchFamily="34" charset="0"/>
              </a:rPr>
              <a:t>(</a:t>
            </a:r>
            <a:r>
              <a:rPr lang="ru-RU" sz="2000" b="1" dirty="0" err="1">
                <a:latin typeface="Arial" panose="020B0604020202020204" pitchFamily="34" charset="0"/>
                <a:cs typeface="Arial" panose="020B0604020202020204" pitchFamily="34" charset="0"/>
              </a:rPr>
              <a:t>name</a:t>
            </a:r>
            <a:r>
              <a:rPr lang="ru-RU" sz="2000" b="1" dirty="0">
                <a:latin typeface="Arial" panose="020B0604020202020204" pitchFamily="34" charset="0"/>
                <a:cs typeface="Arial" panose="020B0604020202020204" pitchFamily="34" charset="0"/>
              </a:rPr>
              <a:t>)</a:t>
            </a:r>
            <a:r>
              <a:rPr lang="ru-RU" sz="2000" dirty="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removes attribute</a:t>
            </a:r>
            <a:endParaRPr lang="ru-RU"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Unlike properties, </a:t>
            </a:r>
            <a:r>
              <a:rPr lang="en-US" sz="2000" b="1" dirty="0">
                <a:solidFill>
                  <a:srgbClr val="7030A0"/>
                </a:solidFill>
                <a:latin typeface="Arial" panose="020B0604020202020204" pitchFamily="34" charset="0"/>
                <a:cs typeface="Arial" panose="020B0604020202020204" pitchFamily="34" charset="0"/>
              </a:rPr>
              <a:t>attributes</a:t>
            </a:r>
            <a:r>
              <a:rPr lang="en-US" sz="2000" dirty="0">
                <a:latin typeface="Arial" panose="020B0604020202020204" pitchFamily="34" charset="0"/>
                <a:cs typeface="Arial" panose="020B0604020202020204" pitchFamily="34" charset="0"/>
              </a:rPr>
              <a:t>:</a:t>
            </a:r>
          </a:p>
          <a:p>
            <a:pPr marL="114322" lvl="1" indent="-342900" algn="just" defTabSz="360000">
              <a:buFont typeface="Arial" panose="020B0604020202020204" pitchFamily="34" charset="0"/>
              <a:buChar char="•"/>
            </a:pPr>
            <a:r>
              <a:rPr lang="en-US" sz="2000" dirty="0">
                <a:latin typeface="Arial" panose="020B0604020202020204" pitchFamily="34" charset="0"/>
                <a:cs typeface="Arial" panose="020B0604020202020204" pitchFamily="34" charset="0"/>
              </a:rPr>
              <a:t>- Can only be strings.</a:t>
            </a:r>
          </a:p>
          <a:p>
            <a:pPr marL="114322" lvl="1" indent="-342900" algn="just" defTabSz="360000">
              <a:buFont typeface="Arial" panose="020B0604020202020204" pitchFamily="34" charset="0"/>
              <a:buChar char="•"/>
            </a:pPr>
            <a:r>
              <a:rPr lang="en-US" sz="2000" dirty="0">
                <a:latin typeface="Arial" panose="020B0604020202020204" pitchFamily="34" charset="0"/>
                <a:cs typeface="Arial" panose="020B0604020202020204" pitchFamily="34" charset="0"/>
              </a:rPr>
              <a:t>- Their name is case insensitive (because this is HTML)</a:t>
            </a:r>
          </a:p>
          <a:p>
            <a:pPr marL="114322" lvl="1" indent="-342900" algn="just" defTabSz="360000">
              <a:buFont typeface="Arial" panose="020B0604020202020204" pitchFamily="34" charset="0"/>
              <a:buChar char="•"/>
            </a:pPr>
            <a:r>
              <a:rPr lang="en-US" sz="2000" dirty="0">
                <a:latin typeface="Arial" panose="020B0604020202020204" pitchFamily="34" charset="0"/>
                <a:cs typeface="Arial" panose="020B0604020202020204" pitchFamily="34" charset="0"/>
              </a:rPr>
              <a:t>- Visible in "</a:t>
            </a:r>
            <a:r>
              <a:rPr lang="en-US" sz="2000" dirty="0" err="1">
                <a:latin typeface="Arial" panose="020B0604020202020204" pitchFamily="34" charset="0"/>
                <a:cs typeface="Arial" panose="020B0604020202020204" pitchFamily="34" charset="0"/>
              </a:rPr>
              <a:t>innerHTML</a:t>
            </a:r>
            <a:r>
              <a:rPr lang="en-US" sz="2000" dirty="0">
                <a:latin typeface="Arial" panose="020B0604020202020204" pitchFamily="34" charset="0"/>
                <a:cs typeface="Arial" panose="020B0604020202020204" pitchFamily="34" charset="0"/>
              </a:rPr>
              <a:t>" (except for older IE)</a:t>
            </a:r>
          </a:p>
          <a:p>
            <a:pPr marL="114322" lvl="1" indent="-342900" algn="just" defTabSz="360000">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 All attributes of an element can be obtained using the "attributes" property</a:t>
            </a:r>
          </a:p>
          <a:p>
            <a:pPr marL="342900" lvl="1" indent="-342900" algn="just" defTabSz="360000">
              <a:buFont typeface="Arial" panose="020B0604020202020204" pitchFamily="34" charset="0"/>
              <a:buChar char="•"/>
            </a:pPr>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p</a:t>
            </a:r>
            <a:r>
              <a:rPr lang="en-US" sz="1800" dirty="0">
                <a:latin typeface="Consolas" pitchFamily="49" charset="0"/>
                <a:cs typeface="Consolas" pitchFamily="49" charset="0"/>
              </a:rPr>
              <a:t> id="item" info="JavaScript"&gt;</a:t>
            </a:r>
            <a:r>
              <a:rPr lang="en-US" dirty="0"/>
              <a:t>Some text</a:t>
            </a:r>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p</a:t>
            </a:r>
            <a:r>
              <a:rPr lang="en-US" sz="1800" dirty="0">
                <a:latin typeface="Consolas" pitchFamily="49" charset="0"/>
                <a:cs typeface="Consolas" pitchFamily="49" charset="0"/>
              </a:rPr>
              <a:t>&gt;</a:t>
            </a:r>
          </a:p>
          <a:p>
            <a:pPr marL="342900" lvl="1" indent="-342900" algn="just" defTabSz="360000">
              <a:buFont typeface="Arial" panose="020B0604020202020204" pitchFamily="34" charset="0"/>
              <a:buChar char="•"/>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p>
          <a:p>
            <a:pPr marL="342900" lvl="1" indent="-342900" algn="just" defTabSz="360000">
              <a:buFont typeface="Arial" panose="020B0604020202020204" pitchFamily="34" charset="0"/>
              <a:buChar char="•"/>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alert</a:t>
            </a:r>
            <a:r>
              <a:rPr lang="en-US" sz="1800" dirty="0">
                <a:latin typeface="Consolas" pitchFamily="49" charset="0"/>
                <a:cs typeface="Consolas" pitchFamily="49" charset="0"/>
              </a:rPr>
              <a:t>(</a:t>
            </a:r>
            <a:r>
              <a:rPr lang="en-US" sz="1800" dirty="0" err="1">
                <a:latin typeface="Consolas" pitchFamily="49" charset="0"/>
                <a:cs typeface="Consolas" pitchFamily="49" charset="0"/>
              </a:rPr>
              <a:t>item.</a:t>
            </a:r>
            <a:r>
              <a:rPr lang="en-US" sz="1800" dirty="0" err="1">
                <a:solidFill>
                  <a:srgbClr val="7030A0"/>
                </a:solidFill>
                <a:latin typeface="Consolas" pitchFamily="49" charset="0"/>
                <a:cs typeface="Consolas" pitchFamily="49" charset="0"/>
              </a:rPr>
              <a:t>getAttribute</a:t>
            </a:r>
            <a:r>
              <a:rPr lang="en-US" sz="1800" dirty="0">
                <a:latin typeface="Consolas" pitchFamily="49" charset="0"/>
                <a:cs typeface="Consolas" pitchFamily="49" charset="0"/>
              </a:rPr>
              <a:t>('info') ); // (1) 'JavaScript', reading</a:t>
            </a:r>
            <a:endParaRPr lang="ru-RU" sz="1800" dirty="0">
              <a:latin typeface="Consolas" pitchFamily="49" charset="0"/>
              <a:cs typeface="Consolas" pitchFamily="49" charset="0"/>
            </a:endParaRPr>
          </a:p>
          <a:p>
            <a:pPr marL="800052" lvl="2" indent="-342900" algn="just" defTabSz="360000">
              <a:buFont typeface="Arial" panose="020B0604020202020204" pitchFamily="34" charset="0"/>
              <a:buChar char="•"/>
            </a:pPr>
            <a:r>
              <a:rPr lang="en-US" sz="1800" dirty="0">
                <a:latin typeface="Consolas" pitchFamily="49" charset="0"/>
                <a:cs typeface="Consolas" pitchFamily="49" charset="0"/>
              </a:rPr>
              <a:t> </a:t>
            </a:r>
            <a:r>
              <a:rPr lang="en-US" sz="1800" dirty="0" err="1">
                <a:latin typeface="Consolas" pitchFamily="49" charset="0"/>
                <a:cs typeface="Consolas" pitchFamily="49" charset="0"/>
              </a:rPr>
              <a:t>item.</a:t>
            </a:r>
            <a:r>
              <a:rPr lang="en-US" sz="1800" dirty="0" err="1">
                <a:solidFill>
                  <a:srgbClr val="0070C0"/>
                </a:solidFill>
                <a:latin typeface="Consolas" pitchFamily="49" charset="0"/>
                <a:cs typeface="Consolas" pitchFamily="49" charset="0"/>
              </a:rPr>
              <a:t>setAttribute</a:t>
            </a:r>
            <a:r>
              <a:rPr lang="en-US" sz="1800" dirty="0">
                <a:latin typeface="Consolas" pitchFamily="49" charset="0"/>
                <a:cs typeface="Consolas" pitchFamily="49" charset="0"/>
              </a:rPr>
              <a:t>('Example', 111); // (2), writing</a:t>
            </a:r>
            <a:endParaRPr lang="ru-RU" sz="1800" dirty="0">
              <a:latin typeface="Consolas" pitchFamily="49" charset="0"/>
              <a:cs typeface="Consolas" pitchFamily="49" charset="0"/>
            </a:endParaRPr>
          </a:p>
          <a:p>
            <a:pPr marL="342900" lvl="1" indent="-342900" algn="just" defTabSz="360000">
              <a:buFont typeface="Arial" panose="020B0604020202020204" pitchFamily="34" charset="0"/>
              <a:buChar char="•"/>
            </a:pPr>
            <a:r>
              <a:rPr lang="ru-RU"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alert</a:t>
            </a:r>
            <a:r>
              <a:rPr lang="en-US" sz="1800" dirty="0">
                <a:latin typeface="Consolas" pitchFamily="49" charset="0"/>
                <a:cs typeface="Consolas" pitchFamily="49" charset="0"/>
              </a:rPr>
              <a:t>(</a:t>
            </a:r>
            <a:r>
              <a:rPr lang="en-US" sz="1800" dirty="0" err="1">
                <a:latin typeface="Consolas" pitchFamily="49" charset="0"/>
                <a:cs typeface="Consolas" pitchFamily="49" charset="0"/>
              </a:rPr>
              <a:t>item.outerHTML</a:t>
            </a:r>
            <a:r>
              <a:rPr lang="en-US" sz="1800" dirty="0">
                <a:latin typeface="Consolas" pitchFamily="49" charset="0"/>
                <a:cs typeface="Consolas" pitchFamily="49" charset="0"/>
              </a:rPr>
              <a:t> ); // (3), check if there is an attribute in HTML (yes)</a:t>
            </a:r>
            <a:endParaRPr lang="uk-UA" sz="1800" dirty="0">
              <a:latin typeface="Consolas" pitchFamily="49" charset="0"/>
              <a:cs typeface="Consolas" pitchFamily="49" charset="0"/>
            </a:endParaRPr>
          </a:p>
          <a:p>
            <a:pPr marL="342900" lvl="1" indent="-342900" algn="just" defTabSz="360000">
              <a:buFont typeface="Arial" panose="020B0604020202020204" pitchFamily="34" charset="0"/>
              <a:buChar char="•"/>
            </a:pPr>
            <a:r>
              <a:rPr lang="uk-UA" sz="1800" dirty="0">
                <a:latin typeface="Consolas" pitchFamily="49" charset="0"/>
                <a:cs typeface="Consolas" pitchFamily="49" charset="0"/>
              </a:rPr>
              <a:t>  </a:t>
            </a:r>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cs typeface="Arial" panose="020B0604020202020204" pitchFamily="34" charset="0"/>
              </a:rPr>
              <a:t>Node Attributes</a:t>
            </a:r>
            <a:endParaRPr lang="en-US" sz="3600" b="1" dirty="0">
              <a:latin typeface="Proxima Nova Black" charset="0"/>
            </a:endParaRPr>
          </a:p>
        </p:txBody>
      </p:sp>
    </p:spTree>
    <p:extLst>
      <p:ext uri="{BB962C8B-B14F-4D97-AF65-F5344CB8AC3E}">
        <p14:creationId xmlns:p14="http://schemas.microsoft.com/office/powerpoint/2010/main" val="6780141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818797"/>
            <a:ext cx="11344940" cy="3987114"/>
          </a:xfrm>
        </p:spPr>
        <p:txBody>
          <a:bodyPr rtlCol="0">
            <a:noAutofit/>
          </a:bodyPr>
          <a:lstStyle/>
          <a:p>
            <a:pPr>
              <a:spcBef>
                <a:spcPts val="600"/>
              </a:spcBef>
            </a:pPr>
            <a:r>
              <a:rPr lang="en-US" sz="2000" dirty="0"/>
              <a:t>There are a number of methods for removing and replacing nodes :</a:t>
            </a:r>
          </a:p>
          <a:p>
            <a:pPr>
              <a:spcBef>
                <a:spcPts val="600"/>
              </a:spcBef>
            </a:pPr>
            <a:r>
              <a:rPr lang="en-US" sz="2000" dirty="0" err="1"/>
              <a:t>node.</a:t>
            </a:r>
            <a:r>
              <a:rPr lang="en-US" sz="2000" b="1" dirty="0" err="1">
                <a:solidFill>
                  <a:srgbClr val="7030A0"/>
                </a:solidFill>
              </a:rPr>
              <a:t>remove</a:t>
            </a:r>
            <a:r>
              <a:rPr lang="en-US" sz="2000" dirty="0"/>
              <a:t>() – </a:t>
            </a:r>
            <a:r>
              <a:rPr lang="uk-UA" sz="2000" dirty="0"/>
              <a:t> </a:t>
            </a:r>
            <a:r>
              <a:rPr lang="en-US" sz="2000" dirty="0"/>
              <a:t>removes the node from the DOM tree</a:t>
            </a:r>
            <a:endParaRPr lang="ru-RU" sz="2000" dirty="0"/>
          </a:p>
          <a:p>
            <a:pPr marL="0" lvl="1" indent="0" algn="just" defTabSz="360000">
              <a:spcBef>
                <a:spcPts val="600"/>
              </a:spcBef>
              <a:buNone/>
            </a:pPr>
            <a:r>
              <a:rPr lang="en-US" sz="2000" dirty="0" err="1">
                <a:cs typeface="Arial" panose="020B0604020202020204" pitchFamily="34" charset="0"/>
              </a:rPr>
              <a:t>parentElem.</a:t>
            </a:r>
            <a:r>
              <a:rPr lang="en-US" sz="2000" b="1" dirty="0" err="1">
                <a:solidFill>
                  <a:srgbClr val="7030A0"/>
                </a:solidFill>
                <a:cs typeface="Arial" panose="020B0604020202020204" pitchFamily="34" charset="0"/>
              </a:rPr>
              <a:t>removeChild</a:t>
            </a:r>
            <a:r>
              <a:rPr lang="en-US" sz="2000" dirty="0">
                <a:cs typeface="Arial" panose="020B0604020202020204" pitchFamily="34" charset="0"/>
              </a:rPr>
              <a:t>(</a:t>
            </a:r>
            <a:r>
              <a:rPr lang="en-US" sz="2000" dirty="0" err="1">
                <a:cs typeface="Arial" panose="020B0604020202020204" pitchFamily="34" charset="0"/>
              </a:rPr>
              <a:t>elem</a:t>
            </a:r>
            <a:r>
              <a:rPr lang="en-US" sz="2000" dirty="0">
                <a:cs typeface="Arial" panose="020B0604020202020204" pitchFamily="34" charset="0"/>
              </a:rPr>
              <a:t>) – removes "</a:t>
            </a:r>
            <a:r>
              <a:rPr lang="en-US" sz="2000" dirty="0" err="1">
                <a:cs typeface="Arial" panose="020B0604020202020204" pitchFamily="34" charset="0"/>
              </a:rPr>
              <a:t>elem</a:t>
            </a:r>
            <a:r>
              <a:rPr lang="en-US" sz="2000" dirty="0">
                <a:cs typeface="Arial" panose="020B0604020202020204" pitchFamily="34" charset="0"/>
              </a:rPr>
              <a:t>" from the list of children "</a:t>
            </a:r>
            <a:r>
              <a:rPr lang="en-US" sz="2000" dirty="0" err="1">
                <a:cs typeface="Arial" panose="020B0604020202020204" pitchFamily="34" charset="0"/>
              </a:rPr>
              <a:t>parentElem</a:t>
            </a:r>
            <a:r>
              <a:rPr lang="en-US" sz="2000" dirty="0">
                <a:cs typeface="Arial" panose="020B0604020202020204" pitchFamily="34" charset="0"/>
              </a:rPr>
              <a:t>"</a:t>
            </a:r>
          </a:p>
          <a:p>
            <a:pPr marL="0" lvl="1" indent="0" algn="just" defTabSz="360000">
              <a:spcBef>
                <a:spcPts val="600"/>
              </a:spcBef>
              <a:spcAft>
                <a:spcPts val="600"/>
              </a:spcAft>
              <a:buNone/>
            </a:pPr>
            <a:r>
              <a:rPr lang="en-US" sz="2000" dirty="0" err="1">
                <a:cs typeface="Arial" panose="020B0604020202020204" pitchFamily="34" charset="0"/>
              </a:rPr>
              <a:t>parentElem.</a:t>
            </a:r>
            <a:r>
              <a:rPr lang="en-US" sz="2000" b="1" dirty="0" err="1">
                <a:solidFill>
                  <a:srgbClr val="7030A0"/>
                </a:solidFill>
                <a:cs typeface="Arial" panose="020B0604020202020204" pitchFamily="34" charset="0"/>
              </a:rPr>
              <a:t>replaceChild</a:t>
            </a:r>
            <a:r>
              <a:rPr lang="en-US" sz="2000" dirty="0">
                <a:cs typeface="Arial" panose="020B0604020202020204" pitchFamily="34" charset="0"/>
              </a:rPr>
              <a:t>(</a:t>
            </a:r>
            <a:r>
              <a:rPr lang="en-US" sz="2000" dirty="0" err="1">
                <a:cs typeface="Arial" panose="020B0604020202020204" pitchFamily="34" charset="0"/>
              </a:rPr>
              <a:t>elem</a:t>
            </a:r>
            <a:r>
              <a:rPr lang="en-US" sz="2000" dirty="0">
                <a:cs typeface="Arial" panose="020B0604020202020204" pitchFamily="34" charset="0"/>
              </a:rPr>
              <a:t>, </a:t>
            </a:r>
            <a:r>
              <a:rPr lang="en-US" sz="2000" dirty="0" err="1">
                <a:cs typeface="Arial" panose="020B0604020202020204" pitchFamily="34" charset="0"/>
              </a:rPr>
              <a:t>currentElem</a:t>
            </a:r>
            <a:r>
              <a:rPr lang="en-US" sz="2000" dirty="0">
                <a:cs typeface="Arial" panose="020B0604020202020204" pitchFamily="34" charset="0"/>
              </a:rPr>
              <a:t>) – among children, "</a:t>
            </a:r>
            <a:r>
              <a:rPr lang="en-US" sz="2000" dirty="0" err="1">
                <a:cs typeface="Arial" panose="020B0604020202020204" pitchFamily="34" charset="0"/>
              </a:rPr>
              <a:t>parentElem</a:t>
            </a:r>
            <a:r>
              <a:rPr lang="en-US" sz="2000" dirty="0">
                <a:cs typeface="Arial" panose="020B0604020202020204" pitchFamily="34" charset="0"/>
              </a:rPr>
              <a:t>" replaces "</a:t>
            </a:r>
            <a:r>
              <a:rPr lang="en-US" sz="2000" dirty="0" err="1">
                <a:cs typeface="Arial" panose="020B0604020202020204" pitchFamily="34" charset="0"/>
              </a:rPr>
              <a:t>currentElem</a:t>
            </a:r>
            <a:r>
              <a:rPr lang="en-US" sz="2000" dirty="0">
                <a:cs typeface="Arial" panose="020B0604020202020204" pitchFamily="34" charset="0"/>
              </a:rPr>
              <a:t>" with "</a:t>
            </a:r>
            <a:r>
              <a:rPr lang="en-US" sz="2000" dirty="0" err="1">
                <a:cs typeface="Arial" panose="020B0604020202020204" pitchFamily="34" charset="0"/>
              </a:rPr>
              <a:t>elem</a:t>
            </a:r>
            <a:r>
              <a:rPr lang="en-US" sz="2000" dirty="0">
                <a:cs typeface="Arial" panose="020B0604020202020204" pitchFamily="34" charset="0"/>
              </a:rPr>
              <a:t>"</a:t>
            </a:r>
          </a:p>
          <a:p>
            <a:pPr>
              <a:spcBef>
                <a:spcPts val="500"/>
              </a:spcBef>
            </a:pPr>
            <a:r>
              <a:rPr lang="uk-UA" sz="1800" dirty="0">
                <a:latin typeface="Consolas" pitchFamily="49" charset="0"/>
                <a:cs typeface="Consolas" pitchFamily="49" charset="0"/>
              </a:rPr>
              <a:t> </a:t>
            </a:r>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 id="box"&gt;</a:t>
            </a:r>
          </a:p>
          <a:p>
            <a:pPr>
              <a:spcBef>
                <a:spcPts val="500"/>
              </a:spcBef>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 id="one"&gt;1&lt;/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&gt;</a:t>
            </a:r>
          </a:p>
          <a:p>
            <a:pPr>
              <a:spcBef>
                <a:spcPts val="500"/>
              </a:spcBef>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 id="two"&gt;2&lt;/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&gt;</a:t>
            </a:r>
          </a:p>
          <a:p>
            <a:pPr>
              <a:spcBef>
                <a:spcPts val="500"/>
              </a:spcBef>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 id="three"&gt;3&lt;/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&gt;</a:t>
            </a:r>
          </a:p>
          <a:p>
            <a:pPr>
              <a:spcBef>
                <a:spcPts val="500"/>
              </a:spcBef>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div</a:t>
            </a:r>
            <a:r>
              <a:rPr lang="en-US" sz="1800" dirty="0">
                <a:latin typeface="Consolas" pitchFamily="49" charset="0"/>
                <a:cs typeface="Consolas" pitchFamily="49" charset="0"/>
              </a:rPr>
              <a:t>&gt;</a:t>
            </a:r>
          </a:p>
          <a:p>
            <a:pPr>
              <a:spcBef>
                <a:spcPts val="500"/>
              </a:spcBef>
            </a:pPr>
            <a:r>
              <a:rPr lang="en-US" sz="1800" dirty="0">
                <a:latin typeface="Consolas" pitchFamily="49" charset="0"/>
                <a:cs typeface="Consolas" pitchFamily="49" charset="0"/>
              </a:rPr>
              <a:t> &lt;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p>
          <a:p>
            <a:pPr>
              <a:spcBef>
                <a:spcPts val="50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a:t>
            </a:r>
            <a:r>
              <a:rPr lang="en-US" sz="1800" dirty="0">
                <a:latin typeface="Consolas" pitchFamily="49" charset="0"/>
                <a:cs typeface="Consolas" pitchFamily="49" charset="0"/>
              </a:rPr>
              <a:t> </a:t>
            </a:r>
            <a:r>
              <a:rPr lang="en-US" sz="1800" dirty="0" err="1">
                <a:latin typeface="Consolas" pitchFamily="49" charset="0"/>
                <a:cs typeface="Consolas" pitchFamily="49" charset="0"/>
              </a:rPr>
              <a:t>elem</a:t>
            </a:r>
            <a:r>
              <a:rPr lang="en-US" sz="1800" dirty="0">
                <a:latin typeface="Consolas" pitchFamily="49" charset="0"/>
                <a:cs typeface="Consolas" pitchFamily="49" charset="0"/>
              </a:rPr>
              <a:t> = </a:t>
            </a:r>
            <a:r>
              <a:rPr lang="en-US" sz="1800" dirty="0" err="1">
                <a:latin typeface="Consolas" pitchFamily="49" charset="0"/>
                <a:cs typeface="Consolas" pitchFamily="49" charset="0"/>
              </a:rPr>
              <a:t>document.querySelector</a:t>
            </a:r>
            <a:r>
              <a:rPr lang="en-US" sz="1800" dirty="0">
                <a:latin typeface="Consolas" pitchFamily="49" charset="0"/>
                <a:cs typeface="Consolas" pitchFamily="49" charset="0"/>
              </a:rPr>
              <a:t>("#one");</a:t>
            </a:r>
          </a:p>
          <a:p>
            <a:pPr>
              <a:spcBef>
                <a:spcPts val="500"/>
              </a:spcBef>
            </a:pPr>
            <a:r>
              <a:rPr lang="en-US" sz="1800" dirty="0">
                <a:latin typeface="Consolas" pitchFamily="49" charset="0"/>
                <a:cs typeface="Consolas" pitchFamily="49" charset="0"/>
              </a:rPr>
              <a:t>    </a:t>
            </a:r>
            <a:r>
              <a:rPr lang="en-US" sz="1800" dirty="0" err="1">
                <a:latin typeface="Consolas" pitchFamily="49" charset="0"/>
                <a:cs typeface="Consolas" pitchFamily="49" charset="0"/>
              </a:rPr>
              <a:t>elem.</a:t>
            </a:r>
            <a:r>
              <a:rPr lang="en-US" sz="1800" dirty="0" err="1">
                <a:solidFill>
                  <a:srgbClr val="7030A0"/>
                </a:solidFill>
                <a:latin typeface="Consolas" pitchFamily="49" charset="0"/>
                <a:cs typeface="Consolas" pitchFamily="49" charset="0"/>
              </a:rPr>
              <a:t>remove</a:t>
            </a:r>
            <a:r>
              <a:rPr lang="en-US" sz="1800" dirty="0">
                <a:latin typeface="Consolas" pitchFamily="49" charset="0"/>
                <a:cs typeface="Consolas" pitchFamily="49" charset="0"/>
              </a:rPr>
              <a:t>();</a:t>
            </a:r>
          </a:p>
          <a:p>
            <a:pPr>
              <a:spcBef>
                <a:spcPts val="50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alert</a:t>
            </a:r>
            <a:r>
              <a:rPr lang="en-US" sz="1800" dirty="0">
                <a:latin typeface="Consolas" pitchFamily="49" charset="0"/>
                <a:cs typeface="Consolas" pitchFamily="49" charset="0"/>
              </a:rPr>
              <a:t>(</a:t>
            </a:r>
            <a:r>
              <a:rPr lang="en-US" sz="1800" dirty="0" err="1">
                <a:latin typeface="Consolas" pitchFamily="49" charset="0"/>
                <a:cs typeface="Consolas" pitchFamily="49" charset="0"/>
              </a:rPr>
              <a:t>document.querySelector</a:t>
            </a:r>
            <a:r>
              <a:rPr lang="en-US" sz="1800" dirty="0">
                <a:latin typeface="Consolas" pitchFamily="49" charset="0"/>
                <a:cs typeface="Consolas" pitchFamily="49" charset="0"/>
              </a:rPr>
              <a:t>("#box").</a:t>
            </a:r>
            <a:r>
              <a:rPr lang="en-US" sz="1800" dirty="0" err="1">
                <a:latin typeface="Consolas" pitchFamily="49" charset="0"/>
                <a:cs typeface="Consolas" pitchFamily="49" charset="0"/>
              </a:rPr>
              <a:t>innerHTML</a:t>
            </a:r>
            <a:r>
              <a:rPr lang="en-US" sz="1800" dirty="0">
                <a:latin typeface="Consolas" pitchFamily="49" charset="0"/>
                <a:cs typeface="Consolas" pitchFamily="49" charset="0"/>
              </a:rPr>
              <a:t>); // #One block disappeared</a:t>
            </a:r>
          </a:p>
          <a:p>
            <a:pPr>
              <a:spcBef>
                <a:spcPts val="50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 </a:t>
            </a:r>
            <a:r>
              <a:rPr lang="en-US" sz="1800" dirty="0">
                <a:latin typeface="Consolas" pitchFamily="49" charset="0"/>
                <a:cs typeface="Consolas" pitchFamily="49" charset="0"/>
              </a:rPr>
              <a:t> parent = </a:t>
            </a:r>
            <a:r>
              <a:rPr lang="en-US" sz="1800" dirty="0" err="1">
                <a:latin typeface="Consolas" pitchFamily="49" charset="0"/>
                <a:cs typeface="Consolas" pitchFamily="49" charset="0"/>
              </a:rPr>
              <a:t>document.querySelector</a:t>
            </a:r>
            <a:r>
              <a:rPr lang="en-US" sz="1800" dirty="0">
                <a:latin typeface="Consolas" pitchFamily="49" charset="0"/>
                <a:cs typeface="Consolas" pitchFamily="49" charset="0"/>
              </a:rPr>
              <a:t>("#box");</a:t>
            </a:r>
          </a:p>
          <a:p>
            <a:pPr>
              <a:spcBef>
                <a:spcPts val="50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let </a:t>
            </a:r>
            <a:r>
              <a:rPr lang="en-US" sz="1800" dirty="0">
                <a:latin typeface="Consolas" pitchFamily="49" charset="0"/>
                <a:cs typeface="Consolas" pitchFamily="49" charset="0"/>
              </a:rPr>
              <a:t> child = </a:t>
            </a:r>
            <a:r>
              <a:rPr lang="en-US" sz="1800" dirty="0" err="1">
                <a:latin typeface="Consolas" pitchFamily="49" charset="0"/>
                <a:cs typeface="Consolas" pitchFamily="49" charset="0"/>
              </a:rPr>
              <a:t>document.querySelector</a:t>
            </a:r>
            <a:r>
              <a:rPr lang="en-US" sz="1800" dirty="0">
                <a:latin typeface="Consolas" pitchFamily="49" charset="0"/>
                <a:cs typeface="Consolas" pitchFamily="49" charset="0"/>
              </a:rPr>
              <a:t>("#three");</a:t>
            </a:r>
          </a:p>
          <a:p>
            <a:pPr>
              <a:spcBef>
                <a:spcPts val="500"/>
              </a:spcBef>
            </a:pPr>
            <a:r>
              <a:rPr lang="en-US" sz="1800" dirty="0">
                <a:latin typeface="Consolas" pitchFamily="49" charset="0"/>
                <a:cs typeface="Consolas" pitchFamily="49" charset="0"/>
              </a:rPr>
              <a:t>    </a:t>
            </a:r>
            <a:r>
              <a:rPr lang="en-US" sz="1800" dirty="0" err="1">
                <a:latin typeface="Consolas" pitchFamily="49" charset="0"/>
                <a:cs typeface="Consolas" pitchFamily="49" charset="0"/>
              </a:rPr>
              <a:t>parent.</a:t>
            </a:r>
            <a:r>
              <a:rPr lang="en-US" sz="1800" dirty="0" err="1">
                <a:solidFill>
                  <a:srgbClr val="7030A0"/>
                </a:solidFill>
                <a:latin typeface="Consolas" pitchFamily="49" charset="0"/>
                <a:cs typeface="Consolas" pitchFamily="49" charset="0"/>
              </a:rPr>
              <a:t>removeChild</a:t>
            </a:r>
            <a:r>
              <a:rPr lang="en-US" sz="1800" dirty="0">
                <a:latin typeface="Consolas" pitchFamily="49" charset="0"/>
                <a:cs typeface="Consolas" pitchFamily="49" charset="0"/>
              </a:rPr>
              <a:t>(child);</a:t>
            </a:r>
          </a:p>
          <a:p>
            <a:pPr>
              <a:spcBef>
                <a:spcPts val="500"/>
              </a:spcBef>
            </a:pPr>
            <a:r>
              <a:rPr lang="en-US" sz="1800" dirty="0">
                <a:latin typeface="Consolas" pitchFamily="49" charset="0"/>
                <a:cs typeface="Consolas" pitchFamily="49" charset="0"/>
              </a:rPr>
              <a:t>    </a:t>
            </a:r>
            <a:r>
              <a:rPr lang="en-US" sz="1800" dirty="0">
                <a:solidFill>
                  <a:srgbClr val="0070C0"/>
                </a:solidFill>
                <a:latin typeface="Consolas" pitchFamily="49" charset="0"/>
                <a:cs typeface="Consolas" pitchFamily="49" charset="0"/>
              </a:rPr>
              <a:t>alert</a:t>
            </a:r>
            <a:r>
              <a:rPr lang="en-US" sz="1800" dirty="0">
                <a:latin typeface="Consolas" pitchFamily="49" charset="0"/>
                <a:cs typeface="Consolas" pitchFamily="49" charset="0"/>
              </a:rPr>
              <a:t>(</a:t>
            </a:r>
            <a:r>
              <a:rPr lang="en-US" sz="1800" dirty="0" err="1">
                <a:latin typeface="Consolas" pitchFamily="49" charset="0"/>
                <a:cs typeface="Consolas" pitchFamily="49" charset="0"/>
              </a:rPr>
              <a:t>document.querySelector</a:t>
            </a:r>
            <a:r>
              <a:rPr lang="en-US" sz="1800" dirty="0">
                <a:latin typeface="Consolas" pitchFamily="49" charset="0"/>
                <a:cs typeface="Consolas" pitchFamily="49" charset="0"/>
              </a:rPr>
              <a:t>("#box").</a:t>
            </a:r>
            <a:r>
              <a:rPr lang="en-US" sz="1800" dirty="0" err="1">
                <a:latin typeface="Consolas" pitchFamily="49" charset="0"/>
                <a:cs typeface="Consolas" pitchFamily="49" charset="0"/>
              </a:rPr>
              <a:t>innerHTML</a:t>
            </a:r>
            <a:r>
              <a:rPr lang="en-US" sz="1800" dirty="0">
                <a:latin typeface="Consolas" pitchFamily="49" charset="0"/>
                <a:cs typeface="Consolas" pitchFamily="49" charset="0"/>
              </a:rPr>
              <a:t>); // #Three block disappeared</a:t>
            </a:r>
            <a:endParaRPr lang="uk-UA" sz="1800" dirty="0">
              <a:latin typeface="Consolas" pitchFamily="49" charset="0"/>
              <a:cs typeface="Consolas" pitchFamily="49" charset="0"/>
            </a:endParaRPr>
          </a:p>
          <a:p>
            <a:pPr>
              <a:spcBef>
                <a:spcPts val="500"/>
              </a:spcBef>
            </a:pPr>
            <a:r>
              <a:rPr lang="uk-UA" sz="1800" dirty="0">
                <a:latin typeface="Consolas" pitchFamily="49" charset="0"/>
                <a:cs typeface="Consolas" pitchFamily="49" charset="0"/>
              </a:rPr>
              <a:t> </a:t>
            </a:r>
            <a:r>
              <a:rPr lang="en-US" sz="1800" dirty="0">
                <a:latin typeface="Consolas" pitchFamily="49" charset="0"/>
                <a:cs typeface="Consolas" pitchFamily="49" charset="0"/>
              </a:rPr>
              <a:t>&lt;/</a:t>
            </a:r>
            <a:r>
              <a:rPr lang="en-US" sz="1800" dirty="0">
                <a:solidFill>
                  <a:srgbClr val="0070C0"/>
                </a:solidFill>
                <a:latin typeface="Consolas" pitchFamily="49" charset="0"/>
                <a:cs typeface="Consolas" pitchFamily="49" charset="0"/>
              </a:rPr>
              <a:t>script</a:t>
            </a:r>
            <a:r>
              <a:rPr lang="en-US" sz="1800" dirty="0">
                <a:latin typeface="Consolas" pitchFamily="49" charset="0"/>
                <a:cs typeface="Consolas" pitchFamily="49" charset="0"/>
              </a:rPr>
              <a:t>&gt;</a:t>
            </a:r>
          </a:p>
          <a:p>
            <a:pPr>
              <a:spcBef>
                <a:spcPts val="500"/>
              </a:spcBef>
            </a:pPr>
            <a:endParaRPr lang="en-US" sz="1800" dirty="0">
              <a:latin typeface="Consolas" pitchFamily="49" charset="0"/>
              <a:cs typeface="Consolas" pitchFamily="49" charset="0"/>
            </a:endParaRPr>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74427" y="152384"/>
            <a:ext cx="12674009" cy="525970"/>
          </a:xfrm>
        </p:spPr>
        <p:txBody>
          <a:bodyPr/>
          <a:lstStyle/>
          <a:p>
            <a:r>
              <a:rPr lang="en-US" sz="3600" b="1" dirty="0">
                <a:latin typeface="Proxima Nova Black" charset="0"/>
              </a:rPr>
              <a:t>Removing and replacing nodes</a:t>
            </a:r>
            <a:endParaRPr lang="ru-RU" sz="3600" b="1" dirty="0"/>
          </a:p>
        </p:txBody>
      </p:sp>
    </p:spTree>
    <p:extLst>
      <p:ext uri="{BB962C8B-B14F-4D97-AF65-F5344CB8AC3E}">
        <p14:creationId xmlns:p14="http://schemas.microsoft.com/office/powerpoint/2010/main" val="18986941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925126"/>
            <a:ext cx="11344940" cy="5932874"/>
          </a:xfrm>
        </p:spPr>
        <p:txBody>
          <a:bodyPr rtlCol="0">
            <a:noAutofit/>
          </a:bodyPr>
          <a:lstStyle/>
          <a:p>
            <a:r>
              <a:rPr lang="en-US" dirty="0"/>
              <a:t>There are mainly two approaches used to work with the style properties of elements in JavaScript</a:t>
            </a:r>
            <a:r>
              <a:rPr lang="ru-RU" dirty="0"/>
              <a:t>:</a:t>
            </a:r>
          </a:p>
          <a:p>
            <a:pPr lvl="1"/>
            <a:r>
              <a:rPr lang="en-US" dirty="0"/>
              <a:t>     1) Change the </a:t>
            </a:r>
            <a:r>
              <a:rPr lang="en-US" b="1" dirty="0">
                <a:solidFill>
                  <a:srgbClr val="7030A0"/>
                </a:solidFill>
              </a:rPr>
              <a:t>style</a:t>
            </a:r>
            <a:r>
              <a:rPr lang="en-US" dirty="0"/>
              <a:t> property</a:t>
            </a:r>
            <a:endParaRPr lang="ru-RU" dirty="0"/>
          </a:p>
          <a:p>
            <a:pPr lvl="1"/>
            <a:r>
              <a:rPr lang="en-US" dirty="0"/>
              <a:t>     2) Changing the value of the </a:t>
            </a:r>
            <a:r>
              <a:rPr lang="en-US" b="1" dirty="0">
                <a:solidFill>
                  <a:srgbClr val="7030A0"/>
                </a:solidFill>
              </a:rPr>
              <a:t>class</a:t>
            </a:r>
            <a:r>
              <a:rPr lang="en-US" dirty="0"/>
              <a:t> attribute</a:t>
            </a:r>
          </a:p>
          <a:p>
            <a:pPr>
              <a:spcAft>
                <a:spcPts val="600"/>
              </a:spcAft>
            </a:pPr>
            <a:r>
              <a:rPr lang="en-US" dirty="0"/>
              <a:t>1) The </a:t>
            </a:r>
            <a:r>
              <a:rPr lang="en-US" b="1" dirty="0">
                <a:solidFill>
                  <a:srgbClr val="7030A0"/>
                </a:solidFill>
              </a:rPr>
              <a:t>style</a:t>
            </a:r>
            <a:r>
              <a:rPr lang="en-US" dirty="0"/>
              <a:t> property represents a complex object for controlling the style and is directly mapped to the style attribute of the html element. This object contains a set of CSS properties</a:t>
            </a:r>
            <a:r>
              <a:rPr lang="ru-RU" dirty="0"/>
              <a:t>: </a:t>
            </a:r>
            <a:r>
              <a:rPr lang="ru-RU" b="1" dirty="0">
                <a:solidFill>
                  <a:srgbClr val="7030A0"/>
                </a:solidFill>
              </a:rPr>
              <a:t>element.style.CSS</a:t>
            </a:r>
            <a:r>
              <a:rPr lang="en-US" b="1" dirty="0">
                <a:solidFill>
                  <a:srgbClr val="7030A0"/>
                </a:solidFill>
              </a:rPr>
              <a:t>_property</a:t>
            </a:r>
            <a:r>
              <a:rPr lang="ru-RU" dirty="0"/>
              <a:t>.</a:t>
            </a:r>
            <a:endParaRPr lang="en-US" dirty="0"/>
          </a:p>
          <a:p>
            <a:pPr>
              <a:spcAft>
                <a:spcPts val="600"/>
              </a:spcAft>
            </a:pPr>
            <a:r>
              <a:rPr lang="en-US" sz="2000" dirty="0">
                <a:latin typeface="Consolas" pitchFamily="49" charset="0"/>
                <a:cs typeface="Consolas" pitchFamily="49" charset="0"/>
              </a:rPr>
              <a:t>	</a:t>
            </a:r>
            <a:r>
              <a:rPr lang="ru-RU" sz="2000" dirty="0">
                <a:latin typeface="Consolas" pitchFamily="49" charset="0"/>
                <a:cs typeface="Consolas" pitchFamily="49" charset="0"/>
              </a:rPr>
              <a:t> </a:t>
            </a:r>
            <a:r>
              <a:rPr lang="ru-RU" sz="2000" dirty="0" err="1">
                <a:latin typeface="Consolas" pitchFamily="49" charset="0"/>
                <a:cs typeface="Consolas" pitchFamily="49" charset="0"/>
              </a:rPr>
              <a:t>elem.</a:t>
            </a:r>
            <a:r>
              <a:rPr lang="ru-RU" sz="2000" b="1" dirty="0" err="1">
                <a:solidFill>
                  <a:srgbClr val="7030A0"/>
                </a:solidFill>
                <a:latin typeface="Consolas" pitchFamily="49" charset="0"/>
                <a:cs typeface="Consolas" pitchFamily="49" charset="0"/>
              </a:rPr>
              <a:t>style</a:t>
            </a:r>
            <a:r>
              <a:rPr lang="ru-RU" sz="2000" dirty="0" err="1">
                <a:latin typeface="Consolas" pitchFamily="49" charset="0"/>
                <a:cs typeface="Consolas" pitchFamily="49" charset="0"/>
              </a:rPr>
              <a:t>.width</a:t>
            </a:r>
            <a:r>
              <a:rPr lang="ru-RU" sz="2000" dirty="0">
                <a:latin typeface="Consolas" pitchFamily="49" charset="0"/>
                <a:cs typeface="Consolas" pitchFamily="49" charset="0"/>
              </a:rPr>
              <a:t>="</a:t>
            </a:r>
            <a:r>
              <a:rPr lang="en-US" sz="2000" dirty="0">
                <a:latin typeface="Consolas" pitchFamily="49" charset="0"/>
                <a:cs typeface="Consolas" pitchFamily="49" charset="0"/>
              </a:rPr>
              <a:t>2</a:t>
            </a:r>
            <a:r>
              <a:rPr lang="ru-RU" sz="2000" dirty="0">
                <a:latin typeface="Consolas" pitchFamily="49" charset="0"/>
                <a:cs typeface="Consolas" pitchFamily="49" charset="0"/>
              </a:rPr>
              <a:t>00px"</a:t>
            </a:r>
            <a:r>
              <a:rPr lang="en-US" sz="2000" dirty="0">
                <a:latin typeface="Consolas" pitchFamily="49" charset="0"/>
                <a:cs typeface="Consolas" pitchFamily="49" charset="0"/>
              </a:rPr>
              <a:t>        </a:t>
            </a:r>
            <a:r>
              <a:rPr lang="ru-RU" sz="2000" dirty="0" err="1">
                <a:latin typeface="Consolas" pitchFamily="49" charset="0"/>
                <a:cs typeface="Consolas" pitchFamily="49" charset="0"/>
              </a:rPr>
              <a:t>style</a:t>
            </a:r>
            <a:r>
              <a:rPr lang="ru-RU" sz="2000" dirty="0">
                <a:latin typeface="Consolas" pitchFamily="49" charset="0"/>
                <a:cs typeface="Consolas" pitchFamily="49" charset="0"/>
              </a:rPr>
              <a:t>="</a:t>
            </a:r>
            <a:r>
              <a:rPr lang="ru-RU" sz="2000" dirty="0" err="1">
                <a:latin typeface="Consolas" pitchFamily="49" charset="0"/>
                <a:cs typeface="Consolas" pitchFamily="49" charset="0"/>
              </a:rPr>
              <a:t>width</a:t>
            </a:r>
            <a:r>
              <a:rPr lang="ru-RU" sz="2000" dirty="0">
                <a:latin typeface="Consolas" pitchFamily="49" charset="0"/>
                <a:cs typeface="Consolas" pitchFamily="49" charset="0"/>
              </a:rPr>
              <a:t>:</a:t>
            </a:r>
            <a:r>
              <a:rPr lang="en-US" sz="2000" dirty="0">
                <a:latin typeface="Consolas" pitchFamily="49" charset="0"/>
                <a:cs typeface="Consolas" pitchFamily="49" charset="0"/>
              </a:rPr>
              <a:t>2</a:t>
            </a:r>
            <a:r>
              <a:rPr lang="ru-RU" sz="2000" dirty="0">
                <a:latin typeface="Consolas" pitchFamily="49" charset="0"/>
                <a:cs typeface="Consolas" pitchFamily="49" charset="0"/>
              </a:rPr>
              <a:t>00px"</a:t>
            </a:r>
            <a:endParaRPr lang="en-US" sz="2000" dirty="0">
              <a:latin typeface="Consolas" pitchFamily="49" charset="0"/>
              <a:cs typeface="Consolas" pitchFamily="49" charset="0"/>
            </a:endParaRPr>
          </a:p>
          <a:p>
            <a:r>
              <a:rPr lang="en-US" dirty="0"/>
              <a:t>However, a number of </a:t>
            </a:r>
            <a:r>
              <a:rPr lang="en-US" dirty="0" err="1"/>
              <a:t>css</a:t>
            </a:r>
            <a:r>
              <a:rPr lang="en-US" dirty="0"/>
              <a:t> properties in the names have a hyphen, for example, font-size. JavaScript does not use a hyphen for these properties, but </a:t>
            </a:r>
            <a:r>
              <a:rPr lang="en-US" dirty="0" err="1"/>
              <a:t>camelCase</a:t>
            </a:r>
            <a:r>
              <a:rPr lang="en-US" dirty="0"/>
              <a:t> is used.</a:t>
            </a:r>
            <a:endParaRPr lang="ru-RU" dirty="0"/>
          </a:p>
          <a:p>
            <a:r>
              <a:rPr lang="ru-RU" dirty="0"/>
              <a:t>	</a:t>
            </a:r>
            <a:r>
              <a:rPr lang="en-US" dirty="0"/>
              <a:t> </a:t>
            </a:r>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root = </a:t>
            </a:r>
            <a:r>
              <a:rPr lang="en-US" sz="2000" dirty="0" err="1">
                <a:latin typeface="Consolas" pitchFamily="49" charset="0"/>
                <a:cs typeface="Consolas" pitchFamily="49" charset="0"/>
              </a:rPr>
              <a:t>document.documentElement</a:t>
            </a:r>
            <a:r>
              <a:rPr lang="en-US" sz="2000" dirty="0">
                <a:latin typeface="Consolas" pitchFamily="49" charset="0"/>
                <a:cs typeface="Consolas" pitchFamily="49" charset="0"/>
              </a:rPr>
              <a:t>;</a:t>
            </a:r>
          </a:p>
          <a:p>
            <a:r>
              <a:rPr lang="ru-RU" sz="2000" dirty="0">
                <a:latin typeface="Consolas" pitchFamily="49" charset="0"/>
                <a:cs typeface="Consolas" pitchFamily="49" charset="0"/>
              </a:rPr>
              <a:t>	</a:t>
            </a:r>
            <a:r>
              <a:rPr lang="en-US" sz="2000" dirty="0" err="1">
                <a:latin typeface="Consolas" pitchFamily="49" charset="0"/>
                <a:cs typeface="Consolas" pitchFamily="49" charset="0"/>
              </a:rPr>
              <a:t>root.</a:t>
            </a:r>
            <a:r>
              <a:rPr lang="en-US" sz="2000" dirty="0" err="1">
                <a:solidFill>
                  <a:srgbClr val="7030A0"/>
                </a:solidFill>
                <a:latin typeface="Consolas" pitchFamily="49" charset="0"/>
                <a:cs typeface="Consolas" pitchFamily="49" charset="0"/>
              </a:rPr>
              <a:t>style</a:t>
            </a:r>
            <a:r>
              <a:rPr lang="en-US" sz="2000" dirty="0" err="1">
                <a:latin typeface="Consolas" pitchFamily="49" charset="0"/>
                <a:cs typeface="Consolas" pitchFamily="49" charset="0"/>
              </a:rPr>
              <a:t>.fontSize</a:t>
            </a:r>
            <a:r>
              <a:rPr lang="en-US" sz="2000" dirty="0">
                <a:latin typeface="Consolas" pitchFamily="49" charset="0"/>
                <a:cs typeface="Consolas" pitchFamily="49" charset="0"/>
              </a:rPr>
              <a:t> = "14</a:t>
            </a:r>
            <a:r>
              <a:rPr lang="ru-RU" sz="2000" dirty="0" err="1">
                <a:latin typeface="Consolas" pitchFamily="49" charset="0"/>
                <a:cs typeface="Consolas" pitchFamily="49" charset="0"/>
              </a:rPr>
              <a:t>px</a:t>
            </a:r>
            <a:r>
              <a:rPr lang="en-US" sz="2000" dirty="0">
                <a:latin typeface="Consolas" pitchFamily="49" charset="0"/>
                <a:cs typeface="Consolas" pitchFamily="49" charset="0"/>
              </a:rPr>
              <a:t>";</a:t>
            </a:r>
          </a:p>
          <a:p>
            <a:endParaRPr lang="ru-RU"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cs typeface="Arial" panose="020B0604020202020204" pitchFamily="34" charset="0"/>
              </a:rPr>
              <a:t>Change element style</a:t>
            </a:r>
            <a:endParaRPr lang="en-US" sz="3600" b="1" dirty="0">
              <a:latin typeface="Proxima Nova Black" charset="0"/>
            </a:endParaRPr>
          </a:p>
        </p:txBody>
      </p:sp>
      <p:sp>
        <p:nvSpPr>
          <p:cNvPr id="2" name="Равно 1"/>
          <p:cNvSpPr/>
          <p:nvPr/>
        </p:nvSpPr>
        <p:spPr>
          <a:xfrm>
            <a:off x="5256625" y="3175555"/>
            <a:ext cx="425303" cy="435935"/>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5" name="Скругленный прямоугольник 4"/>
          <p:cNvSpPr/>
          <p:nvPr/>
        </p:nvSpPr>
        <p:spPr>
          <a:xfrm>
            <a:off x="920560" y="5643395"/>
            <a:ext cx="8882659" cy="946301"/>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pPr>
              <a:spcAft>
                <a:spcPts val="1200"/>
              </a:spcAft>
            </a:pPr>
            <a:r>
              <a:rPr lang="en-US" sz="2200" dirty="0">
                <a:cs typeface="Arial" panose="020B0604020202020204" pitchFamily="34" charset="0"/>
              </a:rPr>
              <a:t>You must specify the units in style, as in CSS, just </a:t>
            </a:r>
            <a:r>
              <a:rPr lang="en-US" sz="2200" dirty="0" err="1">
                <a:cs typeface="Arial" panose="020B0604020202020204" pitchFamily="34" charset="0"/>
              </a:rPr>
              <a:t>root.style.fontSize</a:t>
            </a:r>
            <a:r>
              <a:rPr lang="en-US" sz="2200" dirty="0">
                <a:cs typeface="Arial" panose="020B0604020202020204" pitchFamily="34" charset="0"/>
              </a:rPr>
              <a:t> = 14 </a:t>
            </a:r>
            <a:r>
              <a:rPr lang="en-US" sz="2200" b="1" dirty="0">
                <a:solidFill>
                  <a:srgbClr val="FF0000"/>
                </a:solidFill>
                <a:cs typeface="Arial" panose="020B0604020202020204" pitchFamily="34" charset="0"/>
              </a:rPr>
              <a:t>- it won’t work</a:t>
            </a:r>
            <a:endParaRPr lang="en-US" sz="2200" b="1" dirty="0">
              <a:solidFill>
                <a:srgbClr val="FF0000"/>
              </a:solidFill>
            </a:endParaRPr>
          </a:p>
        </p:txBody>
      </p:sp>
      <p:sp>
        <p:nvSpPr>
          <p:cNvPr id="6" name="Прямоугольник 5"/>
          <p:cNvSpPr/>
          <p:nvPr/>
        </p:nvSpPr>
        <p:spPr>
          <a:xfrm>
            <a:off x="357836" y="5608713"/>
            <a:ext cx="562224"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5920273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25303" y="871961"/>
            <a:ext cx="11344940" cy="5932874"/>
          </a:xfrm>
        </p:spPr>
        <p:txBody>
          <a:bodyPr rtlCol="0">
            <a:noAutofit/>
          </a:bodyPr>
          <a:lstStyle/>
          <a:p>
            <a:pPr>
              <a:spcAft>
                <a:spcPts val="600"/>
              </a:spcAft>
            </a:pPr>
            <a:r>
              <a:rPr lang="en-US" sz="2000" dirty="0"/>
              <a:t>2) Using the </a:t>
            </a:r>
            <a:r>
              <a:rPr lang="en-US" sz="2000" b="1" dirty="0" err="1">
                <a:solidFill>
                  <a:srgbClr val="7030A0"/>
                </a:solidFill>
              </a:rPr>
              <a:t>className</a:t>
            </a:r>
            <a:r>
              <a:rPr lang="en-US" sz="2000" dirty="0"/>
              <a:t> property, you can set the class attribute of the html element</a:t>
            </a:r>
            <a:r>
              <a:rPr lang="ru-RU" sz="2000" dirty="0"/>
              <a:t>.</a:t>
            </a:r>
            <a:endParaRPr lang="en-US" sz="2000" dirty="0"/>
          </a:p>
          <a:p>
            <a:pPr>
              <a:spcBef>
                <a:spcPts val="0"/>
              </a:spcBef>
            </a:pPr>
            <a:r>
              <a:rPr lang="en-US" sz="2000" dirty="0">
                <a:latin typeface="Consolas" pitchFamily="49" charset="0"/>
                <a:cs typeface="Consolas" pitchFamily="49" charset="0"/>
              </a:rPr>
              <a:t>	</a:t>
            </a:r>
            <a:r>
              <a:rPr lang="en-US" sz="1800" dirty="0">
                <a:latin typeface="Consolas" pitchFamily="49" charset="0"/>
                <a:cs typeface="Consolas" pitchFamily="49" charset="0"/>
              </a:rPr>
              <a:t>&lt;body class="main page"&gt;</a:t>
            </a:r>
          </a:p>
          <a:p>
            <a:pPr>
              <a:spcBef>
                <a:spcPts val="0"/>
              </a:spcBef>
            </a:pPr>
            <a:r>
              <a:rPr lang="en-US" sz="1800" dirty="0">
                <a:latin typeface="Consolas" pitchFamily="49" charset="0"/>
                <a:cs typeface="Consolas" pitchFamily="49" charset="0"/>
              </a:rPr>
              <a:t>	    &lt;script&gt;</a:t>
            </a:r>
          </a:p>
          <a:p>
            <a:pPr>
              <a:spcBef>
                <a:spcPts val="0"/>
              </a:spcBef>
            </a:pPr>
            <a:r>
              <a:rPr lang="en-US" sz="1800" dirty="0">
                <a:latin typeface="Consolas" pitchFamily="49" charset="0"/>
                <a:cs typeface="Consolas" pitchFamily="49" charset="0"/>
              </a:rPr>
              <a:t>    	        alert(</a:t>
            </a:r>
            <a:r>
              <a:rPr lang="en-US" sz="1800" dirty="0" err="1">
                <a:latin typeface="Consolas" pitchFamily="49" charset="0"/>
                <a:cs typeface="Consolas" pitchFamily="49" charset="0"/>
              </a:rPr>
              <a:t>document.body.className</a:t>
            </a:r>
            <a:r>
              <a:rPr lang="en-US" sz="1800" dirty="0">
                <a:latin typeface="Consolas" pitchFamily="49" charset="0"/>
                <a:cs typeface="Consolas" pitchFamily="49" charset="0"/>
              </a:rPr>
              <a:t>); // main page</a:t>
            </a:r>
          </a:p>
          <a:p>
            <a:pPr>
              <a:spcBef>
                <a:spcPts val="0"/>
              </a:spcBef>
            </a:pPr>
            <a:r>
              <a:rPr lang="en-US" sz="1800" dirty="0">
                <a:latin typeface="Consolas" pitchFamily="49" charset="0"/>
                <a:cs typeface="Consolas" pitchFamily="49" charset="0"/>
              </a:rPr>
              <a:t>	    &lt;/script&gt;</a:t>
            </a:r>
          </a:p>
          <a:p>
            <a:pPr>
              <a:spcBef>
                <a:spcPts val="0"/>
              </a:spcBef>
            </a:pPr>
            <a:r>
              <a:rPr lang="en-US" sz="1800" dirty="0">
                <a:latin typeface="Consolas" pitchFamily="49" charset="0"/>
                <a:cs typeface="Consolas" pitchFamily="49" charset="0"/>
              </a:rPr>
              <a:t>	&lt;/body&gt;</a:t>
            </a:r>
          </a:p>
          <a:p>
            <a:r>
              <a:rPr lang="en-US" sz="2000" dirty="0"/>
              <a:t>If we assign something to </a:t>
            </a:r>
            <a:r>
              <a:rPr lang="en-US" sz="2000" dirty="0" err="1"/>
              <a:t>elem.className</a:t>
            </a:r>
            <a:r>
              <a:rPr lang="en-US" sz="2000" dirty="0"/>
              <a:t>, then this replaces the entire line with the classes. Sometimes this is what we need, but often we want to add / remove one class</a:t>
            </a:r>
            <a:r>
              <a:rPr lang="ru-RU" sz="2000" dirty="0"/>
              <a:t>.</a:t>
            </a:r>
          </a:p>
          <a:p>
            <a:r>
              <a:rPr lang="en-US" sz="2000" dirty="0"/>
              <a:t>There is another property for this</a:t>
            </a:r>
            <a:r>
              <a:rPr lang="ru-RU" sz="2000" dirty="0"/>
              <a:t>: </a:t>
            </a:r>
            <a:r>
              <a:rPr lang="ru-RU" sz="2000" dirty="0" err="1"/>
              <a:t>elem.</a:t>
            </a:r>
            <a:r>
              <a:rPr lang="ru-RU" sz="2000" b="1" dirty="0" err="1">
                <a:solidFill>
                  <a:srgbClr val="7030A0"/>
                </a:solidFill>
              </a:rPr>
              <a:t>classList</a:t>
            </a:r>
            <a:r>
              <a:rPr lang="ru-RU" sz="2000" dirty="0"/>
              <a:t>.</a:t>
            </a:r>
            <a:endParaRPr lang="en-US" sz="2000" dirty="0"/>
          </a:p>
          <a:p>
            <a:pPr>
              <a:spcBef>
                <a:spcPts val="600"/>
              </a:spcBef>
            </a:pPr>
            <a:r>
              <a:rPr lang="en-US" sz="2000" dirty="0"/>
              <a:t>This property represents an object that implements the following methods</a:t>
            </a:r>
            <a:r>
              <a:rPr lang="ru-RU" sz="2000" dirty="0"/>
              <a:t>:</a:t>
            </a:r>
          </a:p>
          <a:p>
            <a:pPr marL="342900" indent="-342900">
              <a:buClrTx/>
              <a:buFont typeface="Arial" pitchFamily="34" charset="0"/>
              <a:buChar char="•"/>
            </a:pPr>
            <a:r>
              <a:rPr lang="en-US" sz="2000" dirty="0" err="1"/>
              <a:t>elem.</a:t>
            </a:r>
            <a:r>
              <a:rPr lang="en-US" sz="2000" b="1" dirty="0" err="1">
                <a:solidFill>
                  <a:srgbClr val="7030A0"/>
                </a:solidFill>
              </a:rPr>
              <a:t>classList</a:t>
            </a:r>
            <a:r>
              <a:rPr lang="en-US" sz="2000" dirty="0" err="1"/>
              <a:t>.</a:t>
            </a:r>
            <a:r>
              <a:rPr lang="en-US" sz="2000" b="1" dirty="0" err="1">
                <a:solidFill>
                  <a:srgbClr val="7030A0"/>
                </a:solidFill>
              </a:rPr>
              <a:t>add</a:t>
            </a:r>
            <a:r>
              <a:rPr lang="en-US" sz="2000" b="1" dirty="0">
                <a:solidFill>
                  <a:srgbClr val="7030A0"/>
                </a:solidFill>
              </a:rPr>
              <a:t>/remove</a:t>
            </a:r>
            <a:r>
              <a:rPr lang="en-US" sz="2000" dirty="0"/>
              <a:t>("class") – add / remove class</a:t>
            </a:r>
            <a:r>
              <a:rPr lang="ru-RU" sz="2000" dirty="0"/>
              <a:t>.</a:t>
            </a:r>
            <a:endParaRPr lang="en-US" sz="2000" dirty="0"/>
          </a:p>
          <a:p>
            <a:pPr marL="342900" indent="-342900">
              <a:buClrTx/>
              <a:buFont typeface="Arial" pitchFamily="34" charset="0"/>
              <a:buChar char="•"/>
            </a:pPr>
            <a:r>
              <a:rPr lang="en-US" sz="2000" dirty="0" err="1"/>
              <a:t>elem.</a:t>
            </a:r>
            <a:r>
              <a:rPr lang="en-US" sz="2000" b="1" dirty="0" err="1">
                <a:solidFill>
                  <a:srgbClr val="7030A0"/>
                </a:solidFill>
              </a:rPr>
              <a:t>classList.toggle</a:t>
            </a:r>
            <a:r>
              <a:rPr lang="en-US" sz="2000" dirty="0"/>
              <a:t>("class") – add a class, if not, otherwise delete</a:t>
            </a:r>
            <a:r>
              <a:rPr lang="ru-RU" sz="2000" dirty="0"/>
              <a:t>.</a:t>
            </a:r>
            <a:endParaRPr lang="en-US" sz="2000" dirty="0"/>
          </a:p>
          <a:p>
            <a:pPr marL="342900" indent="-342900">
              <a:spcAft>
                <a:spcPts val="1200"/>
              </a:spcAft>
              <a:buClrTx/>
              <a:buFont typeface="Arial" pitchFamily="34" charset="0"/>
              <a:buChar char="•"/>
            </a:pPr>
            <a:r>
              <a:rPr lang="en-US" sz="2000" dirty="0" err="1"/>
              <a:t>elem.</a:t>
            </a:r>
            <a:r>
              <a:rPr lang="en-US" sz="2000" b="1" dirty="0" err="1">
                <a:solidFill>
                  <a:srgbClr val="7030A0"/>
                </a:solidFill>
              </a:rPr>
              <a:t>classList.contains</a:t>
            </a:r>
            <a:r>
              <a:rPr lang="en-US" sz="2000" dirty="0"/>
              <a:t>("class") – checking for a class, returns true / false.</a:t>
            </a:r>
          </a:p>
          <a:p>
            <a:pPr lvl="1">
              <a:spcBef>
                <a:spcPts val="600"/>
              </a:spcBef>
            </a:pPr>
            <a:r>
              <a:rPr lang="en-US" sz="1800" dirty="0">
                <a:latin typeface="Consolas" pitchFamily="49" charset="0"/>
                <a:cs typeface="Consolas" pitchFamily="49" charset="0"/>
              </a:rPr>
              <a:t>let </a:t>
            </a:r>
            <a:r>
              <a:rPr lang="en-US" sz="1800" dirty="0" err="1">
                <a:latin typeface="Consolas" pitchFamily="49" charset="0"/>
                <a:cs typeface="Consolas" pitchFamily="49" charset="0"/>
              </a:rPr>
              <a:t>articleDiv</a:t>
            </a:r>
            <a:r>
              <a:rPr lang="en-US" sz="1800" dirty="0">
                <a:latin typeface="Consolas" pitchFamily="49" charset="0"/>
                <a:cs typeface="Consolas" pitchFamily="49" charset="0"/>
              </a:rPr>
              <a:t> = </a:t>
            </a:r>
            <a:r>
              <a:rPr lang="en-US" sz="1800" dirty="0" err="1">
                <a:latin typeface="Consolas" pitchFamily="49" charset="0"/>
                <a:cs typeface="Consolas" pitchFamily="49" charset="0"/>
              </a:rPr>
              <a:t>document.querySelector</a:t>
            </a:r>
            <a:r>
              <a:rPr lang="en-US" sz="1800" dirty="0">
                <a:latin typeface="Consolas" pitchFamily="49" charset="0"/>
                <a:cs typeface="Consolas" pitchFamily="49" charset="0"/>
              </a:rPr>
              <a:t>("</a:t>
            </a:r>
            <a:r>
              <a:rPr lang="en-US" sz="1800" dirty="0" err="1">
                <a:latin typeface="Consolas" pitchFamily="49" charset="0"/>
                <a:cs typeface="Consolas" pitchFamily="49" charset="0"/>
              </a:rPr>
              <a:t>div.article</a:t>
            </a:r>
            <a:r>
              <a:rPr lang="en-US" sz="1800" dirty="0">
                <a:latin typeface="Consolas" pitchFamily="49" charset="0"/>
                <a:cs typeface="Consolas" pitchFamily="49" charset="0"/>
              </a:rPr>
              <a:t>");</a:t>
            </a:r>
          </a:p>
          <a:p>
            <a:pPr lvl="1">
              <a:spcBef>
                <a:spcPts val="600"/>
              </a:spcBef>
            </a:pPr>
            <a:r>
              <a:rPr lang="en-US" sz="1800" dirty="0" err="1">
                <a:latin typeface="Consolas" pitchFamily="49" charset="0"/>
                <a:cs typeface="Consolas" pitchFamily="49" charset="0"/>
              </a:rPr>
              <a:t>articleDiv.classList.</a:t>
            </a:r>
            <a:r>
              <a:rPr lang="en-US" sz="1800" b="1" dirty="0" err="1">
                <a:solidFill>
                  <a:srgbClr val="7030A0"/>
                </a:solidFill>
                <a:latin typeface="Consolas" pitchFamily="49" charset="0"/>
                <a:cs typeface="Consolas" pitchFamily="49" charset="0"/>
              </a:rPr>
              <a:t>remove</a:t>
            </a:r>
            <a:r>
              <a:rPr lang="en-US" sz="1800" dirty="0">
                <a:latin typeface="Consolas" pitchFamily="49" charset="0"/>
                <a:cs typeface="Consolas" pitchFamily="49" charset="0"/>
              </a:rPr>
              <a:t>("article"); // delete class</a:t>
            </a:r>
            <a:endParaRPr lang="ru-RU" sz="1800" dirty="0">
              <a:latin typeface="Consolas" pitchFamily="49" charset="0"/>
              <a:cs typeface="Consolas" pitchFamily="49" charset="0"/>
            </a:endParaRPr>
          </a:p>
          <a:p>
            <a:pPr lvl="1">
              <a:spcBef>
                <a:spcPts val="600"/>
              </a:spcBef>
            </a:pPr>
            <a:r>
              <a:rPr lang="en-US" sz="1800" dirty="0" err="1">
                <a:latin typeface="Consolas" pitchFamily="49" charset="0"/>
                <a:cs typeface="Consolas" pitchFamily="49" charset="0"/>
              </a:rPr>
              <a:t>articleDiv.classList.</a:t>
            </a:r>
            <a:r>
              <a:rPr lang="en-US" sz="1800" b="1" dirty="0" err="1">
                <a:solidFill>
                  <a:srgbClr val="7030A0"/>
                </a:solidFill>
                <a:latin typeface="Consolas" pitchFamily="49" charset="0"/>
                <a:cs typeface="Consolas" pitchFamily="49" charset="0"/>
              </a:rPr>
              <a:t>add</a:t>
            </a:r>
            <a:r>
              <a:rPr lang="en-US" sz="1800" dirty="0">
                <a:latin typeface="Consolas" pitchFamily="49" charset="0"/>
                <a:cs typeface="Consolas" pitchFamily="49" charset="0"/>
              </a:rPr>
              <a:t>("</a:t>
            </a:r>
            <a:r>
              <a:rPr lang="en-US" sz="1800" dirty="0" err="1">
                <a:latin typeface="Consolas" pitchFamily="49" charset="0"/>
                <a:cs typeface="Consolas" pitchFamily="49" charset="0"/>
              </a:rPr>
              <a:t>blueStyle</a:t>
            </a:r>
            <a:r>
              <a:rPr lang="en-US" sz="1800" dirty="0">
                <a:latin typeface="Consolas" pitchFamily="49" charset="0"/>
                <a:cs typeface="Consolas" pitchFamily="49" charset="0"/>
              </a:rPr>
              <a:t>"); // add class</a:t>
            </a:r>
            <a:endParaRPr lang="ru-RU" sz="1800" dirty="0">
              <a:latin typeface="Consolas" pitchFamily="49" charset="0"/>
              <a:cs typeface="Consolas" pitchFamily="49" charset="0"/>
            </a:endParaRPr>
          </a:p>
          <a:p>
            <a:pPr lvl="1">
              <a:spcBef>
                <a:spcPts val="600"/>
              </a:spcBef>
            </a:pPr>
            <a:r>
              <a:rPr lang="en-US" sz="1800" dirty="0" err="1">
                <a:latin typeface="Consolas" pitchFamily="49" charset="0"/>
                <a:cs typeface="Consolas" pitchFamily="49" charset="0"/>
              </a:rPr>
              <a:t>articleDiv.classList.</a:t>
            </a:r>
            <a:r>
              <a:rPr lang="en-US" sz="1800" b="1" dirty="0" err="1">
                <a:solidFill>
                  <a:srgbClr val="7030A0"/>
                </a:solidFill>
                <a:latin typeface="Consolas" pitchFamily="49" charset="0"/>
                <a:cs typeface="Consolas" pitchFamily="49" charset="0"/>
              </a:rPr>
              <a:t>toggle</a:t>
            </a:r>
            <a:r>
              <a:rPr lang="en-US" sz="1800" dirty="0">
                <a:latin typeface="Consolas" pitchFamily="49" charset="0"/>
                <a:cs typeface="Consolas" pitchFamily="49" charset="0"/>
              </a:rPr>
              <a:t>("article"); // switch class</a:t>
            </a:r>
            <a:endParaRPr lang="ru-RU" sz="1800" dirty="0">
              <a:latin typeface="Consolas" pitchFamily="49" charset="0"/>
              <a:cs typeface="Consolas" pitchFamily="49" charset="0"/>
            </a:endParaRPr>
          </a:p>
          <a:p>
            <a:pPr>
              <a:spcBef>
                <a:spcPts val="0"/>
              </a:spcBef>
            </a:pPr>
            <a:endParaRPr lang="en-US" sz="1800" dirty="0">
              <a:latin typeface="Consolas" pitchFamily="49" charset="0"/>
              <a:cs typeface="Consolas" pitchFamily="49" charset="0"/>
            </a:endParaRPr>
          </a:p>
          <a:p>
            <a:endParaRPr lang="ru-RU" dirty="0"/>
          </a:p>
          <a:p>
            <a:pPr>
              <a:spcBef>
                <a:spcPts val="0"/>
              </a:spcBef>
            </a:pPr>
            <a:endParaRPr lang="ru-RU" sz="20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52384"/>
            <a:ext cx="11565619" cy="525970"/>
          </a:xfrm>
        </p:spPr>
        <p:txBody>
          <a:bodyPr/>
          <a:lstStyle/>
          <a:p>
            <a:r>
              <a:rPr lang="en-US" sz="3600" dirty="0">
                <a:latin typeface="Proxima Nova Black" charset="0"/>
                <a:cs typeface="Arial" panose="020B0604020202020204" pitchFamily="34" charset="0"/>
              </a:rPr>
              <a:t>Change element style</a:t>
            </a:r>
            <a:endParaRPr lang="en-US" sz="3600" b="1" dirty="0">
              <a:latin typeface="Proxima Nova Black" charset="0"/>
            </a:endParaRPr>
          </a:p>
        </p:txBody>
      </p:sp>
    </p:spTree>
    <p:extLst>
      <p:ext uri="{BB962C8B-B14F-4D97-AF65-F5344CB8AC3E}">
        <p14:creationId xmlns:p14="http://schemas.microsoft.com/office/powerpoint/2010/main" val="12300367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id="{B95DA68F-F0D7-4537-804E-34D57BE29409}"/>
              </a:ext>
            </a:extLst>
          </p:cNvPr>
          <p:cNvSpPr>
            <a:spLocks noGrp="1"/>
          </p:cNvSpPr>
          <p:nvPr>
            <p:ph type="body" sz="quarter" idx="10"/>
          </p:nvPr>
        </p:nvSpPr>
        <p:spPr/>
        <p:txBody>
          <a:bodyPr/>
          <a:lstStyle/>
          <a:p>
            <a:pPr>
              <a:lnSpc>
                <a:spcPct val="80000"/>
              </a:lnSpc>
              <a:buClr>
                <a:srgbClr val="CBCECE"/>
              </a:buClr>
              <a:defRPr/>
            </a:pPr>
            <a:r>
              <a:rPr lang="en-US" sz="2400" dirty="0">
                <a:hlinkClick r:id="rId2"/>
              </a:rPr>
              <a:t>https://www.w3schools.com/js/js_htmldom.asp</a:t>
            </a:r>
            <a:endParaRPr lang="en-US" sz="2400" dirty="0"/>
          </a:p>
          <a:p>
            <a:pPr>
              <a:lnSpc>
                <a:spcPct val="80000"/>
              </a:lnSpc>
              <a:buClr>
                <a:srgbClr val="CBCECE"/>
              </a:buClr>
              <a:defRPr/>
            </a:pPr>
            <a:r>
              <a:rPr lang="en-US" sz="2400" dirty="0">
                <a:hlinkClick r:id="rId3"/>
              </a:rPr>
              <a:t>http://learn.javascript.ru/document</a:t>
            </a:r>
            <a:endParaRPr lang="en-US" sz="2400" dirty="0"/>
          </a:p>
          <a:p>
            <a:pPr>
              <a:lnSpc>
                <a:spcPct val="80000"/>
              </a:lnSpc>
              <a:buClr>
                <a:srgbClr val="CBCECE"/>
              </a:buClr>
              <a:defRPr/>
            </a:pPr>
            <a:r>
              <a:rPr lang="en-US" sz="2400" dirty="0">
                <a:hlinkClick r:id="rId4"/>
              </a:rPr>
              <a:t>https://metanit.com/web/javascript/8.1.php</a:t>
            </a:r>
            <a:endParaRPr lang="en-US" sz="2400" dirty="0"/>
          </a:p>
          <a:p>
            <a:pPr>
              <a:lnSpc>
                <a:spcPct val="80000"/>
              </a:lnSpc>
              <a:buClr>
                <a:srgbClr val="CBCECE"/>
              </a:buClr>
              <a:defRPr/>
            </a:pPr>
            <a:r>
              <a:rPr lang="en-US" sz="2400" dirty="0">
                <a:hlinkClick r:id="rId5"/>
              </a:rPr>
              <a:t>https://www.tutorialrepublic.com/javascript-tutorial/javascript-dom-nodes.php</a:t>
            </a:r>
            <a:endParaRPr lang="en-US" sz="2400" dirty="0"/>
          </a:p>
          <a:p>
            <a:pPr>
              <a:lnSpc>
                <a:spcPct val="80000"/>
              </a:lnSpc>
              <a:buClr>
                <a:srgbClr val="CBCECE"/>
              </a:buClr>
              <a:defRPr/>
            </a:pPr>
            <a:endParaRPr lang="en-US" sz="2400" dirty="0"/>
          </a:p>
          <a:p>
            <a:pPr>
              <a:lnSpc>
                <a:spcPct val="80000"/>
              </a:lnSpc>
              <a:buClr>
                <a:srgbClr val="CBCECE"/>
              </a:buClr>
              <a:defRPr/>
            </a:pPr>
            <a:endParaRPr lang="en-US" sz="2400" dirty="0"/>
          </a:p>
          <a:p>
            <a:pPr>
              <a:lnSpc>
                <a:spcPct val="80000"/>
              </a:lnSpc>
              <a:buClr>
                <a:srgbClr val="CBCECE"/>
              </a:buClr>
              <a:defRPr/>
            </a:pPr>
            <a:endParaRPr lang="en-US" sz="2400" dirty="0"/>
          </a:p>
          <a:p>
            <a:pPr>
              <a:lnSpc>
                <a:spcPct val="80000"/>
              </a:lnSpc>
              <a:buClr>
                <a:srgbClr val="CBCECE"/>
              </a:buClr>
              <a:defRPr/>
            </a:pPr>
            <a:endParaRPr lang="ru-RU" sz="2000" dirty="0"/>
          </a:p>
          <a:p>
            <a:pPr eaLnBrk="1" hangingPunct="1">
              <a:lnSpc>
                <a:spcPct val="80000"/>
              </a:lnSpc>
              <a:buClr>
                <a:srgbClr val="CBCECE"/>
              </a:buClr>
              <a:buFont typeface="Calibri" panose="020F0502020204030204" pitchFamily="34" charset="0"/>
              <a:buNone/>
              <a:defRPr/>
            </a:pPr>
            <a:endParaRPr lang="en-US" altLang="en-US" sz="2000" dirty="0"/>
          </a:p>
        </p:txBody>
      </p:sp>
      <p:sp>
        <p:nvSpPr>
          <p:cNvPr id="52227" name="Title 1">
            <a:extLst>
              <a:ext uri="{FF2B5EF4-FFF2-40B4-BE49-F238E27FC236}">
                <a16:creationId xmlns:a16="http://schemas.microsoft.com/office/drawing/2014/main" id="{AE5D3351-90FE-4042-8C2F-E0329C25CE76}"/>
              </a:ext>
            </a:extLst>
          </p:cNvPr>
          <p:cNvSpPr>
            <a:spLocks noGrp="1"/>
          </p:cNvSpPr>
          <p:nvPr>
            <p:ph type="title"/>
          </p:nvPr>
        </p:nvSpPr>
        <p:spPr/>
        <p:txBody>
          <a:bodyPr/>
          <a:lstStyle/>
          <a:p>
            <a:pPr defTabSz="914332">
              <a:spcBef>
                <a:spcPts val="1000"/>
              </a:spcBef>
            </a:pPr>
            <a:r>
              <a:rPr lang="en-US" sz="3600" b="1" dirty="0">
                <a:solidFill>
                  <a:schemeClr val="accent4">
                    <a:lumMod val="10000"/>
                  </a:schemeClr>
                </a:solidFill>
              </a:rPr>
              <a:t>Useful links</a:t>
            </a:r>
          </a:p>
        </p:txBody>
      </p:sp>
    </p:spTree>
    <p:extLst>
      <p:ext uri="{BB962C8B-B14F-4D97-AF65-F5344CB8AC3E}">
        <p14:creationId xmlns:p14="http://schemas.microsoft.com/office/powerpoint/2010/main" val="11609068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DE2274-F6F9-4508-9783-A9EA962AD867}"/>
              </a:ext>
            </a:extLst>
          </p:cNvPr>
          <p:cNvSpPr>
            <a:spLocks noGrp="1"/>
          </p:cNvSpPr>
          <p:nvPr>
            <p:ph type="title"/>
          </p:nvPr>
        </p:nvSpPr>
        <p:spPr>
          <a:xfrm>
            <a:off x="127591" y="404037"/>
            <a:ext cx="12054884" cy="6453962"/>
          </a:xfrm>
        </p:spPr>
        <p:txBody>
          <a:bodyPr/>
          <a:lstStyle/>
          <a:p>
            <a:br>
              <a:rPr lang="en-US" dirty="0"/>
            </a:br>
            <a:br>
              <a:rPr lang="en-US" dirty="0"/>
            </a:br>
            <a:r>
              <a:rPr lang="en-US" dirty="0"/>
              <a:t>THANKS</a:t>
            </a:r>
          </a:p>
        </p:txBody>
      </p:sp>
    </p:spTree>
    <p:extLst>
      <p:ext uri="{BB962C8B-B14F-4D97-AF65-F5344CB8AC3E}">
        <p14:creationId xmlns:p14="http://schemas.microsoft.com/office/powerpoint/2010/main" val="2755334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05896"/>
            <a:ext cx="11494709" cy="5635145"/>
          </a:xfrm>
        </p:spPr>
        <p:txBody>
          <a:bodyPr rtlCol="0">
            <a:noAutofit/>
          </a:bodyPr>
          <a:lstStyle/>
          <a:p>
            <a:pPr>
              <a:buClrTx/>
            </a:pPr>
            <a:r>
              <a:rPr lang="en-US" sz="2000" dirty="0"/>
              <a:t>One of the key tasks of JavaScript is user interaction and manipulation of web page elements. For JavaScript, a web page is available as a </a:t>
            </a:r>
            <a:r>
              <a:rPr lang="en-US" sz="2000" b="1" dirty="0">
                <a:solidFill>
                  <a:srgbClr val="7030A0"/>
                </a:solidFill>
              </a:rPr>
              <a:t>document object model </a:t>
            </a:r>
            <a:r>
              <a:rPr lang="en-US" sz="2000" dirty="0"/>
              <a:t>or </a:t>
            </a:r>
            <a:r>
              <a:rPr lang="en-US" sz="2000" b="1" dirty="0">
                <a:solidFill>
                  <a:srgbClr val="7030A0"/>
                </a:solidFill>
              </a:rPr>
              <a:t>DOM</a:t>
            </a:r>
            <a:r>
              <a:rPr lang="en-US" sz="2000" dirty="0">
                <a:solidFill>
                  <a:srgbClr val="7030A0"/>
                </a:solidFill>
              </a:rPr>
              <a:t> </a:t>
            </a:r>
            <a:r>
              <a:rPr lang="en-US" sz="2000" dirty="0"/>
              <a:t>for short.</a:t>
            </a:r>
            <a:r>
              <a:rPr lang="ru-RU" sz="2000" dirty="0"/>
              <a:t> </a:t>
            </a:r>
          </a:p>
          <a:p>
            <a:pPr>
              <a:buClrTx/>
            </a:pPr>
            <a:r>
              <a:rPr lang="en-US" sz="2000" dirty="0"/>
              <a:t>The DOM describes the structure of a web page in a tree view and provides developers with a way to access and modify individual elements of a web page.</a:t>
            </a:r>
            <a:endParaRPr lang="ru-RU" sz="2000" dirty="0"/>
          </a:p>
          <a:p>
            <a:pPr>
              <a:buClrTx/>
            </a:pPr>
            <a:r>
              <a:rPr lang="en-US" sz="2000" dirty="0"/>
              <a:t>When a web </a:t>
            </a:r>
            <a:r>
              <a:rPr lang="en-US" sz="2000" b="1" dirty="0">
                <a:solidFill>
                  <a:srgbClr val="7030A0"/>
                </a:solidFill>
              </a:rPr>
              <a:t>page is loaded</a:t>
            </a:r>
            <a:r>
              <a:rPr lang="en-US" sz="2000" dirty="0"/>
              <a:t>, the browser creates a </a:t>
            </a:r>
            <a:r>
              <a:rPr lang="en-US" sz="2000" b="1" dirty="0"/>
              <a:t>D</a:t>
            </a:r>
            <a:r>
              <a:rPr lang="en-US" sz="2000" dirty="0"/>
              <a:t>ocument </a:t>
            </a:r>
            <a:r>
              <a:rPr lang="en-US" sz="2000" b="1" dirty="0"/>
              <a:t>O</a:t>
            </a:r>
            <a:r>
              <a:rPr lang="en-US" sz="2000" dirty="0"/>
              <a:t>bject </a:t>
            </a:r>
            <a:r>
              <a:rPr lang="en-US" sz="2000" b="1" dirty="0"/>
              <a:t>M</a:t>
            </a:r>
            <a:r>
              <a:rPr lang="en-US" sz="2000" dirty="0"/>
              <a:t>odel of the page. </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dirty="0">
                <a:latin typeface="Proxima Nova Black" charset="0"/>
              </a:rPr>
              <a:t>Main concept</a:t>
            </a:r>
            <a:endParaRPr lang="en-US" sz="3600" b="1" dirty="0">
              <a:latin typeface="Proxima Nova Black" charset="0"/>
            </a:endParaRPr>
          </a:p>
        </p:txBody>
      </p:sp>
      <p:pic>
        <p:nvPicPr>
          <p:cNvPr id="1026" name="Picture 2" descr="Результат пошуку зображень за запитом &quot;DOM BOM&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6145" y="3330687"/>
            <a:ext cx="4510852" cy="3144537"/>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389856" y="3266889"/>
            <a:ext cx="7059654" cy="3170099"/>
          </a:xfrm>
          <a:prstGeom prst="rect">
            <a:avLst/>
          </a:prstGeom>
        </p:spPr>
        <p:txBody>
          <a:bodyPr wrap="square">
            <a:spAutoFit/>
          </a:bodyPr>
          <a:lstStyle/>
          <a:p>
            <a:r>
              <a:rPr lang="en-US" sz="2000" dirty="0"/>
              <a:t>The browser gives access to the hierarchy of objects that we can use for development. The figure shows the </a:t>
            </a:r>
            <a:r>
              <a:rPr lang="en-US" sz="2000" b="1" dirty="0">
                <a:solidFill>
                  <a:srgbClr val="7030A0"/>
                </a:solidFill>
              </a:rPr>
              <a:t>structure of the main browser objects</a:t>
            </a:r>
            <a:r>
              <a:rPr lang="en-US" sz="2000" dirty="0"/>
              <a:t>. At the top is a </a:t>
            </a:r>
            <a:r>
              <a:rPr lang="en-US" sz="2000" b="1" dirty="0">
                <a:solidFill>
                  <a:srgbClr val="7030A0"/>
                </a:solidFill>
              </a:rPr>
              <a:t>window</a:t>
            </a:r>
            <a:r>
              <a:rPr lang="en-US" sz="2000" dirty="0"/>
              <a:t>, which is also called a </a:t>
            </a:r>
            <a:r>
              <a:rPr lang="en-US" sz="2000" b="1" dirty="0">
                <a:solidFill>
                  <a:srgbClr val="7030A0"/>
                </a:solidFill>
              </a:rPr>
              <a:t>global object</a:t>
            </a:r>
            <a:r>
              <a:rPr lang="en-US" sz="2000" dirty="0"/>
              <a:t>.</a:t>
            </a:r>
            <a:endParaRPr lang="ru-RU" sz="2000" dirty="0"/>
          </a:p>
          <a:p>
            <a:r>
              <a:rPr lang="en-US" sz="2000" b="1" dirty="0">
                <a:solidFill>
                  <a:srgbClr val="7030A0"/>
                </a:solidFill>
              </a:rPr>
              <a:t>Document Object Model (DOM). </a:t>
            </a:r>
            <a:r>
              <a:rPr lang="en-US" sz="2000" dirty="0"/>
              <a:t>Available through document. Gives access to the contents of the page.</a:t>
            </a:r>
          </a:p>
          <a:p>
            <a:r>
              <a:rPr lang="en-US" sz="2000" b="1" dirty="0">
                <a:solidFill>
                  <a:srgbClr val="7030A0"/>
                </a:solidFill>
              </a:rPr>
              <a:t>Browser Object Model (BOM). </a:t>
            </a:r>
            <a:r>
              <a:rPr lang="en-US" sz="2000" dirty="0"/>
              <a:t>BOMs are objects for working with anything but a document.</a:t>
            </a:r>
          </a:p>
          <a:p>
            <a:r>
              <a:rPr lang="en-US" sz="2000" b="1" dirty="0">
                <a:solidFill>
                  <a:srgbClr val="7030A0"/>
                </a:solidFill>
              </a:rPr>
              <a:t>JavaScript objects </a:t>
            </a:r>
            <a:r>
              <a:rPr lang="en-US" sz="2000" dirty="0"/>
              <a:t>and functions. </a:t>
            </a:r>
            <a:r>
              <a:rPr lang="en-US" sz="2000" dirty="0" err="1"/>
              <a:t>Javascript</a:t>
            </a:r>
            <a:r>
              <a:rPr lang="en-US" sz="2000" dirty="0"/>
              <a:t> is the linking language of all this.</a:t>
            </a:r>
            <a:endParaRPr lang="ru-RU" sz="2000" dirty="0"/>
          </a:p>
        </p:txBody>
      </p:sp>
    </p:spTree>
    <p:extLst>
      <p:ext uri="{BB962C8B-B14F-4D97-AF65-F5344CB8AC3E}">
        <p14:creationId xmlns:p14="http://schemas.microsoft.com/office/powerpoint/2010/main" val="3552412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301246"/>
            <a:ext cx="11565619" cy="525970"/>
          </a:xfrm>
        </p:spPr>
        <p:txBody>
          <a:bodyPr/>
          <a:lstStyle/>
          <a:p>
            <a:r>
              <a:rPr lang="en-US" sz="3600" b="1" dirty="0">
                <a:latin typeface="Proxima Nova Black" charset="0"/>
              </a:rPr>
              <a:t>DOM tree</a:t>
            </a:r>
          </a:p>
        </p:txBody>
      </p:sp>
      <p:sp>
        <p:nvSpPr>
          <p:cNvPr id="4" name="TextBox 3"/>
          <p:cNvSpPr txBox="1"/>
          <p:nvPr/>
        </p:nvSpPr>
        <p:spPr>
          <a:xfrm>
            <a:off x="401262" y="2122178"/>
            <a:ext cx="5214974" cy="2862322"/>
          </a:xfrm>
          <a:prstGeom prst="rect">
            <a:avLst/>
          </a:prstGeom>
          <a:noFill/>
        </p:spPr>
        <p:txBody>
          <a:bodyPr wrap="square" rtlCol="0">
            <a:spAutoFit/>
          </a:bodyPr>
          <a:lstStyle/>
          <a:p>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html</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head</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title</a:t>
            </a:r>
            <a:r>
              <a:rPr lang="en-US" b="1" dirty="0">
                <a:latin typeface="Consolas" pitchFamily="49" charset="0"/>
                <a:cs typeface="Consolas" pitchFamily="49" charset="0"/>
              </a:rPr>
              <a:t>&gt;</a:t>
            </a:r>
            <a:r>
              <a:rPr lang="en-US" dirty="0">
                <a:latin typeface="Consolas" pitchFamily="49" charset="0"/>
                <a:cs typeface="Consolas" pitchFamily="49" charset="0"/>
              </a:rPr>
              <a:t>My title</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title</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 &lt;/</a:t>
            </a:r>
            <a:r>
              <a:rPr lang="en-US" b="1" dirty="0">
                <a:solidFill>
                  <a:srgbClr val="0070C0"/>
                </a:solidFill>
                <a:latin typeface="Consolas" pitchFamily="49" charset="0"/>
                <a:cs typeface="Consolas" pitchFamily="49" charset="0"/>
              </a:rPr>
              <a:t>head</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 &lt;</a:t>
            </a:r>
            <a:r>
              <a:rPr lang="en-US" b="1" dirty="0">
                <a:solidFill>
                  <a:srgbClr val="0070C0"/>
                </a:solidFill>
                <a:latin typeface="Consolas" pitchFamily="49" charset="0"/>
                <a:cs typeface="Consolas" pitchFamily="49" charset="0"/>
              </a:rPr>
              <a:t>body</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 &lt;</a:t>
            </a:r>
            <a:r>
              <a:rPr lang="en-US" b="1" dirty="0">
                <a:solidFill>
                  <a:srgbClr val="0070C0"/>
                </a:solidFill>
                <a:latin typeface="Consolas" pitchFamily="49" charset="0"/>
                <a:cs typeface="Consolas" pitchFamily="49" charset="0"/>
              </a:rPr>
              <a:t>h1</a:t>
            </a:r>
            <a:r>
              <a:rPr lang="en-US" b="1" dirty="0">
                <a:latin typeface="Consolas" pitchFamily="49" charset="0"/>
                <a:cs typeface="Consolas" pitchFamily="49" charset="0"/>
              </a:rPr>
              <a:t>&gt;</a:t>
            </a:r>
            <a:r>
              <a:rPr lang="en-US" dirty="0">
                <a:latin typeface="Consolas" pitchFamily="49" charset="0"/>
                <a:cs typeface="Consolas" pitchFamily="49" charset="0"/>
              </a:rPr>
              <a:t>My header</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h1</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 &lt;</a:t>
            </a:r>
            <a:r>
              <a:rPr lang="en-US" b="1" dirty="0">
                <a:solidFill>
                  <a:srgbClr val="0070C0"/>
                </a:solidFill>
                <a:latin typeface="Consolas" pitchFamily="49" charset="0"/>
                <a:cs typeface="Consolas" pitchFamily="49" charset="0"/>
              </a:rPr>
              <a:t>a</a:t>
            </a:r>
            <a:r>
              <a:rPr lang="en-US" b="1" dirty="0">
                <a:latin typeface="Consolas" pitchFamily="49" charset="0"/>
                <a:cs typeface="Consolas" pitchFamily="49" charset="0"/>
              </a:rPr>
              <a:t> </a:t>
            </a:r>
            <a:r>
              <a:rPr lang="en-US" b="1" dirty="0" err="1">
                <a:solidFill>
                  <a:schemeClr val="accent5">
                    <a:lumMod val="75000"/>
                  </a:schemeClr>
                </a:solidFill>
                <a:latin typeface="Consolas" pitchFamily="49" charset="0"/>
                <a:cs typeface="Consolas" pitchFamily="49" charset="0"/>
              </a:rPr>
              <a:t>href</a:t>
            </a:r>
            <a:r>
              <a:rPr lang="en-US" b="1" dirty="0">
                <a:latin typeface="Consolas" pitchFamily="49" charset="0"/>
                <a:cs typeface="Consolas" pitchFamily="49" charset="0"/>
              </a:rPr>
              <a:t>="#"&gt;</a:t>
            </a:r>
            <a:r>
              <a:rPr lang="en-US" dirty="0">
                <a:latin typeface="Consolas" pitchFamily="49" charset="0"/>
                <a:cs typeface="Consolas" pitchFamily="49" charset="0"/>
              </a:rPr>
              <a:t>My link</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a</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  </a:t>
            </a:r>
            <a:r>
              <a:rPr lang="uk-UA" b="1" dirty="0">
                <a:latin typeface="Consolas" pitchFamily="49" charset="0"/>
                <a:cs typeface="Consolas" pitchFamily="49" charset="0"/>
              </a:rPr>
              <a:t>  </a:t>
            </a:r>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body</a:t>
            </a:r>
            <a:r>
              <a:rPr lang="en-US" b="1" dirty="0">
                <a:latin typeface="Consolas" pitchFamily="49" charset="0"/>
                <a:cs typeface="Consolas" pitchFamily="49" charset="0"/>
              </a:rPr>
              <a:t>&gt;</a:t>
            </a:r>
            <a:endParaRPr lang="uk-UA" dirty="0">
              <a:latin typeface="Consolas" pitchFamily="49" charset="0"/>
              <a:cs typeface="Consolas" pitchFamily="49" charset="0"/>
            </a:endParaRPr>
          </a:p>
          <a:p>
            <a:r>
              <a:rPr lang="en-US" b="1" dirty="0">
                <a:latin typeface="Consolas" pitchFamily="49" charset="0"/>
                <a:cs typeface="Consolas" pitchFamily="49" charset="0"/>
              </a:rPr>
              <a:t>&lt;/</a:t>
            </a:r>
            <a:r>
              <a:rPr lang="en-US" b="1" dirty="0">
                <a:solidFill>
                  <a:srgbClr val="0070C0"/>
                </a:solidFill>
                <a:latin typeface="Consolas" pitchFamily="49" charset="0"/>
                <a:cs typeface="Consolas" pitchFamily="49" charset="0"/>
              </a:rPr>
              <a:t>html</a:t>
            </a:r>
            <a:r>
              <a:rPr lang="en-US" b="1" dirty="0">
                <a:latin typeface="Consolas" pitchFamily="49" charset="0"/>
                <a:cs typeface="Consolas" pitchFamily="49" charset="0"/>
              </a:rPr>
              <a:t>&gt;</a:t>
            </a:r>
            <a:endParaRPr lang="uk-UA" dirty="0">
              <a:latin typeface="Consolas" pitchFamily="49" charset="0"/>
              <a:cs typeface="Consolas" pitchFamily="49" charset="0"/>
            </a:endParaRPr>
          </a:p>
        </p:txBody>
      </p:sp>
      <p:pic>
        <p:nvPicPr>
          <p:cNvPr id="5" name="Picture 2" descr="DOM HTML tree"/>
          <p:cNvPicPr>
            <a:picLocks noChangeAspect="1" noChangeArrowheads="1"/>
          </p:cNvPicPr>
          <p:nvPr/>
        </p:nvPicPr>
        <p:blipFill>
          <a:blip r:embed="rId3"/>
          <a:srcRect/>
          <a:stretch>
            <a:fillRect/>
          </a:stretch>
        </p:blipFill>
        <p:spPr bwMode="auto">
          <a:xfrm>
            <a:off x="5524721" y="1731645"/>
            <a:ext cx="6480810" cy="3547110"/>
          </a:xfrm>
          <a:prstGeom prst="rect">
            <a:avLst/>
          </a:prstGeom>
          <a:noFill/>
          <a:ln w="9525">
            <a:noFill/>
            <a:miter lim="800000"/>
            <a:headEnd/>
            <a:tailEnd/>
          </a:ln>
        </p:spPr>
      </p:pic>
      <p:sp>
        <p:nvSpPr>
          <p:cNvPr id="6" name="Стрелка вправо 5"/>
          <p:cNvSpPr/>
          <p:nvPr/>
        </p:nvSpPr>
        <p:spPr>
          <a:xfrm>
            <a:off x="4672171" y="3441408"/>
            <a:ext cx="595423" cy="2977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Прямоугольник 1"/>
          <p:cNvSpPr/>
          <p:nvPr/>
        </p:nvSpPr>
        <p:spPr>
          <a:xfrm>
            <a:off x="432390" y="1064106"/>
            <a:ext cx="11412280" cy="769441"/>
          </a:xfrm>
          <a:prstGeom prst="rect">
            <a:avLst/>
          </a:prstGeom>
        </p:spPr>
        <p:txBody>
          <a:bodyPr wrap="square">
            <a:spAutoFit/>
          </a:bodyPr>
          <a:lstStyle/>
          <a:p>
            <a:r>
              <a:rPr lang="en-US" sz="2200" dirty="0"/>
              <a:t>The DOM represents a document as a tree. The tree is made up of parent-child relationships, a parent can have one or many children nodes.</a:t>
            </a:r>
            <a:r>
              <a:rPr lang="ru-RU" sz="2200" dirty="0"/>
              <a:t> </a:t>
            </a:r>
          </a:p>
        </p:txBody>
      </p:sp>
      <p:sp>
        <p:nvSpPr>
          <p:cNvPr id="8" name="Прямоугольник 7"/>
          <p:cNvSpPr/>
          <p:nvPr/>
        </p:nvSpPr>
        <p:spPr>
          <a:xfrm>
            <a:off x="326058" y="5705471"/>
            <a:ext cx="9920877" cy="1107996"/>
          </a:xfrm>
          <a:prstGeom prst="rect">
            <a:avLst/>
          </a:prstGeom>
        </p:spPr>
        <p:txBody>
          <a:bodyPr wrap="square">
            <a:spAutoFit/>
          </a:bodyPr>
          <a:lstStyle/>
          <a:p>
            <a:r>
              <a:rPr lang="en-US" sz="2200" dirty="0"/>
              <a:t>Thus, all components are ordered in a DOM in a hierarchical manner, where </a:t>
            </a:r>
            <a:r>
              <a:rPr lang="en-US" sz="2200" b="1" dirty="0">
                <a:solidFill>
                  <a:srgbClr val="7030A0"/>
                </a:solidFill>
              </a:rPr>
              <a:t>each component represents a separate node</a:t>
            </a:r>
            <a:r>
              <a:rPr lang="en-US" sz="2200" dirty="0"/>
              <a:t>. That is, each element, for example, element h1, is a node. But also the text inside the element represents a separate node.</a:t>
            </a:r>
            <a:endParaRPr lang="ru-RU" sz="2200" dirty="0"/>
          </a:p>
        </p:txBody>
      </p:sp>
      <p:sp>
        <p:nvSpPr>
          <p:cNvPr id="3" name="Прямоугольник 2"/>
          <p:cNvSpPr/>
          <p:nvPr/>
        </p:nvSpPr>
        <p:spPr>
          <a:xfrm>
            <a:off x="7418670" y="5128303"/>
            <a:ext cx="1152047" cy="369332"/>
          </a:xfrm>
          <a:prstGeom prst="rect">
            <a:avLst/>
          </a:prstGeom>
        </p:spPr>
        <p:txBody>
          <a:bodyPr wrap="none">
            <a:spAutoFit/>
          </a:bodyPr>
          <a:lstStyle/>
          <a:p>
            <a:r>
              <a:rPr lang="en-US" dirty="0">
                <a:solidFill>
                  <a:srgbClr val="7030A0"/>
                </a:solidFill>
              </a:rPr>
              <a:t>Text  node</a:t>
            </a:r>
            <a:endParaRPr lang="ru-RU" dirty="0">
              <a:solidFill>
                <a:srgbClr val="7030A0"/>
              </a:solidFill>
            </a:endParaRPr>
          </a:p>
        </p:txBody>
      </p:sp>
      <p:sp>
        <p:nvSpPr>
          <p:cNvPr id="9" name="Прямоугольник 8"/>
          <p:cNvSpPr/>
          <p:nvPr/>
        </p:nvSpPr>
        <p:spPr>
          <a:xfrm>
            <a:off x="10510122" y="2576681"/>
            <a:ext cx="1548309" cy="369332"/>
          </a:xfrm>
          <a:prstGeom prst="rect">
            <a:avLst/>
          </a:prstGeom>
        </p:spPr>
        <p:txBody>
          <a:bodyPr wrap="none">
            <a:spAutoFit/>
          </a:bodyPr>
          <a:lstStyle/>
          <a:p>
            <a:r>
              <a:rPr lang="en-US" dirty="0">
                <a:solidFill>
                  <a:srgbClr val="7030A0"/>
                </a:solidFill>
              </a:rPr>
              <a:t>Element  node</a:t>
            </a:r>
            <a:endParaRPr lang="ru-RU" dirty="0">
              <a:solidFill>
                <a:srgbClr val="7030A0"/>
              </a:solidFill>
            </a:endParaRPr>
          </a:p>
        </p:txBody>
      </p:sp>
      <p:sp>
        <p:nvSpPr>
          <p:cNvPr id="10" name="Стрелка вправо 9"/>
          <p:cNvSpPr/>
          <p:nvPr/>
        </p:nvSpPr>
        <p:spPr>
          <a:xfrm rot="8779218">
            <a:off x="10577108" y="3006540"/>
            <a:ext cx="595423" cy="148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Стрелка вправо 10"/>
          <p:cNvSpPr/>
          <p:nvPr/>
        </p:nvSpPr>
        <p:spPr>
          <a:xfrm rot="19292228">
            <a:off x="8305168" y="4941970"/>
            <a:ext cx="595423" cy="148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Стрелка вправо 11"/>
          <p:cNvSpPr/>
          <p:nvPr/>
        </p:nvSpPr>
        <p:spPr>
          <a:xfrm rot="13049450">
            <a:off x="6990051" y="4934744"/>
            <a:ext cx="595423" cy="1488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Стрелка вправо 12"/>
          <p:cNvSpPr/>
          <p:nvPr/>
        </p:nvSpPr>
        <p:spPr>
          <a:xfrm rot="5745291">
            <a:off x="11037236" y="3359845"/>
            <a:ext cx="1068696" cy="1537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24251736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1105896"/>
            <a:ext cx="11494709" cy="5635145"/>
          </a:xfrm>
        </p:spPr>
        <p:txBody>
          <a:bodyPr rtlCol="0">
            <a:noAutofit/>
          </a:bodyPr>
          <a:lstStyle/>
          <a:p>
            <a:r>
              <a:rPr lang="en-US" sz="2400" dirty="0"/>
              <a:t>DOM </a:t>
            </a:r>
            <a:r>
              <a:rPr lang="en-US" sz="2400" b="1" dirty="0">
                <a:solidFill>
                  <a:srgbClr val="7030A0"/>
                </a:solidFill>
              </a:rPr>
              <a:t>methods</a:t>
            </a:r>
            <a:r>
              <a:rPr lang="en-US" sz="2400" dirty="0">
                <a:solidFill>
                  <a:srgbClr val="7030A0"/>
                </a:solidFill>
              </a:rPr>
              <a:t> </a:t>
            </a:r>
            <a:r>
              <a:rPr lang="en-US" sz="2400" dirty="0"/>
              <a:t>are </a:t>
            </a:r>
            <a:r>
              <a:rPr lang="en-US" sz="2400" b="1" dirty="0">
                <a:solidFill>
                  <a:srgbClr val="7030A0"/>
                </a:solidFill>
              </a:rPr>
              <a:t>actions</a:t>
            </a:r>
            <a:r>
              <a:rPr lang="en-US" sz="2400" dirty="0">
                <a:solidFill>
                  <a:srgbClr val="7030A0"/>
                </a:solidFill>
              </a:rPr>
              <a:t> </a:t>
            </a:r>
            <a:r>
              <a:rPr lang="en-US" sz="2400" dirty="0"/>
              <a:t>you can perform (on HTML Elements).</a:t>
            </a:r>
          </a:p>
          <a:p>
            <a:r>
              <a:rPr lang="en-US" sz="2400" dirty="0"/>
              <a:t>DOM </a:t>
            </a:r>
            <a:r>
              <a:rPr lang="en-US" sz="2400" b="1" dirty="0">
                <a:solidFill>
                  <a:srgbClr val="7030A0"/>
                </a:solidFill>
              </a:rPr>
              <a:t>properties</a:t>
            </a:r>
            <a:r>
              <a:rPr lang="en-US" sz="2400" dirty="0">
                <a:solidFill>
                  <a:srgbClr val="7030A0"/>
                </a:solidFill>
              </a:rPr>
              <a:t> </a:t>
            </a:r>
            <a:r>
              <a:rPr lang="en-US" sz="2400" dirty="0"/>
              <a:t>are </a:t>
            </a:r>
            <a:r>
              <a:rPr lang="en-US" sz="2400" b="1" dirty="0">
                <a:solidFill>
                  <a:srgbClr val="7030A0"/>
                </a:solidFill>
              </a:rPr>
              <a:t>values</a:t>
            </a:r>
            <a:r>
              <a:rPr lang="en-US" sz="2400" dirty="0">
                <a:solidFill>
                  <a:srgbClr val="7030A0"/>
                </a:solidFill>
              </a:rPr>
              <a:t> </a:t>
            </a:r>
            <a:r>
              <a:rPr lang="en-US" sz="2400" dirty="0"/>
              <a:t>(of HTML Elements) that you can set or change.</a:t>
            </a:r>
          </a:p>
          <a:p>
            <a:r>
              <a:rPr lang="en-US" sz="2400" dirty="0"/>
              <a:t>Using DOM methods and properties, a user can:</a:t>
            </a:r>
          </a:p>
          <a:p>
            <a:pPr marL="342900" indent="-342900">
              <a:buClrTx/>
              <a:buFontTx/>
              <a:buChar char="-"/>
            </a:pPr>
            <a:r>
              <a:rPr lang="en-US" sz="2400" dirty="0"/>
              <a:t>Modify HTML elements on the page</a:t>
            </a:r>
          </a:p>
          <a:p>
            <a:pPr marL="342900" indent="-342900">
              <a:buClrTx/>
              <a:buFontTx/>
              <a:buChar char="-"/>
            </a:pPr>
            <a:r>
              <a:rPr lang="en-US" sz="2400" dirty="0"/>
              <a:t>Modify attributes</a:t>
            </a:r>
          </a:p>
          <a:p>
            <a:pPr marL="342900" indent="-342900">
              <a:buClrTx/>
              <a:buFontTx/>
              <a:buChar char="-"/>
            </a:pPr>
            <a:r>
              <a:rPr lang="en-US" sz="2400" dirty="0"/>
              <a:t>Change CSS styles</a:t>
            </a:r>
          </a:p>
          <a:p>
            <a:pPr marL="342900" indent="-342900">
              <a:buClrTx/>
              <a:buFontTx/>
              <a:buChar char="-"/>
            </a:pPr>
            <a:r>
              <a:rPr lang="en-US" sz="2400" dirty="0"/>
              <a:t>Delete existing HTML elements and attributes</a:t>
            </a:r>
          </a:p>
          <a:p>
            <a:pPr marL="342900" indent="-342900">
              <a:buClrTx/>
              <a:buFontTx/>
              <a:buChar char="-"/>
            </a:pPr>
            <a:r>
              <a:rPr lang="en-US" sz="2400" dirty="0"/>
              <a:t>Add new HTML elements and attributes</a:t>
            </a:r>
          </a:p>
          <a:p>
            <a:pPr marL="342900" indent="-342900">
              <a:buClrTx/>
              <a:buFontTx/>
              <a:buChar char="-"/>
            </a:pPr>
            <a:r>
              <a:rPr lang="en-US" sz="2400" dirty="0"/>
              <a:t>Respond to user actions against HTML elements</a:t>
            </a:r>
          </a:p>
          <a:p>
            <a:pPr marL="342900" indent="-342900">
              <a:buClrTx/>
              <a:buFontTx/>
              <a:buChar char="-"/>
            </a:pPr>
            <a:r>
              <a:rPr lang="en-US" sz="2400" dirty="0"/>
              <a:t>Create new events</a:t>
            </a:r>
          </a:p>
          <a:p>
            <a:endParaRPr 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DOM methods</a:t>
            </a:r>
            <a:r>
              <a:rPr lang="en-US" sz="3600" dirty="0">
                <a:latin typeface="Proxima Nova Black" charset="0"/>
              </a:rPr>
              <a:t> and </a:t>
            </a:r>
            <a:r>
              <a:rPr lang="en-US" sz="3600" b="1" dirty="0">
                <a:latin typeface="Proxima Nova Black" charset="0"/>
              </a:rPr>
              <a:t>properties</a:t>
            </a:r>
            <a:r>
              <a:rPr lang="en-US" sz="3600" dirty="0">
                <a:latin typeface="Proxima Nova Black" charset="0"/>
              </a:rPr>
              <a:t> </a:t>
            </a:r>
            <a:endParaRPr lang="en-US" sz="3600" b="1" dirty="0">
              <a:latin typeface="Proxima Nova Black" charset="0"/>
            </a:endParaRPr>
          </a:p>
        </p:txBody>
      </p:sp>
    </p:spTree>
    <p:extLst>
      <p:ext uri="{BB962C8B-B14F-4D97-AF65-F5344CB8AC3E}">
        <p14:creationId xmlns:p14="http://schemas.microsoft.com/office/powerpoint/2010/main" val="3427201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92730" y="925135"/>
            <a:ext cx="11494709" cy="5635145"/>
          </a:xfrm>
        </p:spPr>
        <p:txBody>
          <a:bodyPr rtlCol="0">
            <a:noAutofit/>
          </a:bodyPr>
          <a:lstStyle/>
          <a:p>
            <a:r>
              <a:rPr lang="en-US" sz="2400" dirty="0"/>
              <a:t>The following methods are used to search for HTML elements on a page:</a:t>
            </a:r>
          </a:p>
          <a:p>
            <a:pPr marL="342900" indent="-342900">
              <a:buClrTx/>
              <a:buFont typeface="Arial" pitchFamily="34" charset="0"/>
              <a:buChar char="•"/>
            </a:pPr>
            <a:r>
              <a:rPr lang="en-US" sz="2400" dirty="0"/>
              <a:t> </a:t>
            </a:r>
            <a:r>
              <a:rPr lang="uk-UA" sz="2400" b="1" dirty="0" err="1">
                <a:cs typeface="Consolas" pitchFamily="49" charset="0"/>
              </a:rPr>
              <a:t>document</a:t>
            </a:r>
            <a:r>
              <a:rPr lang="uk-UA" sz="2400" b="1" dirty="0">
                <a:cs typeface="Consolas" pitchFamily="49" charset="0"/>
              </a:rPr>
              <a:t>.</a:t>
            </a:r>
            <a:r>
              <a:rPr lang="en-US" sz="2400" b="1" dirty="0" err="1">
                <a:solidFill>
                  <a:srgbClr val="7030A0"/>
                </a:solidFill>
              </a:rPr>
              <a:t>getElementById</a:t>
            </a:r>
            <a:r>
              <a:rPr lang="en-US" sz="2400" dirty="0"/>
              <a:t>(value): selects an element whose id attribute is value</a:t>
            </a:r>
          </a:p>
          <a:p>
            <a:pPr marL="342900" indent="-342900">
              <a:buClrTx/>
              <a:buFont typeface="Arial" pitchFamily="34" charset="0"/>
              <a:buChar char="•"/>
            </a:pPr>
            <a:r>
              <a:rPr lang="en-US" sz="2400" dirty="0"/>
              <a:t> </a:t>
            </a:r>
            <a:r>
              <a:rPr lang="uk-UA" sz="2400" b="1" dirty="0" err="1">
                <a:cs typeface="Consolas" pitchFamily="49" charset="0"/>
              </a:rPr>
              <a:t>document</a:t>
            </a:r>
            <a:r>
              <a:rPr lang="uk-UA" sz="2400" b="1" dirty="0">
                <a:cs typeface="Consolas" pitchFamily="49" charset="0"/>
              </a:rPr>
              <a:t>.</a:t>
            </a:r>
            <a:r>
              <a:rPr lang="uk-UA" sz="2400" b="1" dirty="0">
                <a:solidFill>
                  <a:srgbClr val="7030A0"/>
                </a:solidFill>
                <a:cs typeface="Consolas" pitchFamily="49" charset="0"/>
              </a:rPr>
              <a:t> </a:t>
            </a:r>
            <a:r>
              <a:rPr lang="en-US" sz="2400" b="1" dirty="0" err="1">
                <a:solidFill>
                  <a:srgbClr val="7030A0"/>
                </a:solidFill>
              </a:rPr>
              <a:t>getElementsByTagName</a:t>
            </a:r>
            <a:r>
              <a:rPr lang="en-US" sz="2400" dirty="0"/>
              <a:t>(value): selects all elements for which the tag is equal to value</a:t>
            </a:r>
          </a:p>
          <a:p>
            <a:pPr marL="342900" indent="-342900">
              <a:buClrTx/>
              <a:buFont typeface="Arial" pitchFamily="34" charset="0"/>
              <a:buChar char="•"/>
            </a:pPr>
            <a:r>
              <a:rPr lang="en-US" sz="2400" dirty="0"/>
              <a:t> </a:t>
            </a:r>
            <a:r>
              <a:rPr lang="uk-UA" sz="2400" b="1" dirty="0" err="1">
                <a:cs typeface="Consolas" pitchFamily="49" charset="0"/>
              </a:rPr>
              <a:t>document</a:t>
            </a:r>
            <a:r>
              <a:rPr lang="uk-UA" sz="2400" b="1" dirty="0">
                <a:cs typeface="Consolas" pitchFamily="49" charset="0"/>
              </a:rPr>
              <a:t>. </a:t>
            </a:r>
            <a:r>
              <a:rPr lang="en-US" sz="2400" b="1" dirty="0" err="1">
                <a:solidFill>
                  <a:srgbClr val="7030A0"/>
                </a:solidFill>
              </a:rPr>
              <a:t>getElementsByClassName</a:t>
            </a:r>
            <a:r>
              <a:rPr lang="en-US" sz="2400" dirty="0"/>
              <a:t>(value): selects all elements that have the value class</a:t>
            </a:r>
          </a:p>
          <a:p>
            <a:pPr marL="342900" indent="-342900">
              <a:buClrTx/>
              <a:buFont typeface="Arial" pitchFamily="34" charset="0"/>
              <a:buChar char="•"/>
            </a:pPr>
            <a:r>
              <a:rPr lang="en-US" sz="2400" dirty="0"/>
              <a:t> </a:t>
            </a:r>
            <a:r>
              <a:rPr lang="uk-UA" sz="2400" b="1" dirty="0" err="1">
                <a:cs typeface="Consolas" pitchFamily="49" charset="0"/>
              </a:rPr>
              <a:t>document</a:t>
            </a:r>
            <a:r>
              <a:rPr lang="uk-UA" sz="2400" b="1" dirty="0">
                <a:cs typeface="Consolas" pitchFamily="49" charset="0"/>
              </a:rPr>
              <a:t>.</a:t>
            </a:r>
            <a:r>
              <a:rPr lang="uk-UA" sz="2400" b="1" dirty="0">
                <a:solidFill>
                  <a:srgbClr val="7030A0"/>
                </a:solidFill>
                <a:cs typeface="Consolas" pitchFamily="49" charset="0"/>
              </a:rPr>
              <a:t> </a:t>
            </a:r>
            <a:r>
              <a:rPr lang="en-US" sz="2400" b="1" dirty="0" err="1">
                <a:solidFill>
                  <a:srgbClr val="7030A0"/>
                </a:solidFill>
              </a:rPr>
              <a:t>querySelector</a:t>
            </a:r>
            <a:r>
              <a:rPr lang="en-US" sz="2400" dirty="0"/>
              <a:t>(value): selects the first element that matches the value </a:t>
            </a:r>
            <a:r>
              <a:rPr lang="en-US" sz="2400" dirty="0" err="1"/>
              <a:t>css</a:t>
            </a:r>
            <a:r>
              <a:rPr lang="en-US" sz="2400" dirty="0"/>
              <a:t> selector</a:t>
            </a:r>
          </a:p>
          <a:p>
            <a:pPr marL="342900" indent="-342900">
              <a:buClrTx/>
              <a:buFont typeface="Arial" pitchFamily="34" charset="0"/>
              <a:buChar char="•"/>
            </a:pPr>
            <a:r>
              <a:rPr lang="en-US" sz="2400" dirty="0"/>
              <a:t> </a:t>
            </a:r>
            <a:r>
              <a:rPr lang="uk-UA" sz="2400" b="1" dirty="0" err="1">
                <a:cs typeface="Consolas" pitchFamily="49" charset="0"/>
              </a:rPr>
              <a:t>document</a:t>
            </a:r>
            <a:r>
              <a:rPr lang="uk-UA" sz="2400" b="1" dirty="0">
                <a:cs typeface="Consolas" pitchFamily="49" charset="0"/>
              </a:rPr>
              <a:t>. </a:t>
            </a:r>
            <a:r>
              <a:rPr lang="en-US" sz="2400" b="1" dirty="0" err="1">
                <a:solidFill>
                  <a:srgbClr val="7030A0"/>
                </a:solidFill>
              </a:rPr>
              <a:t>querySelectorAll</a:t>
            </a:r>
            <a:r>
              <a:rPr lang="en-US" sz="2400" dirty="0"/>
              <a:t>(value): selects all elements that match the value </a:t>
            </a:r>
            <a:r>
              <a:rPr lang="en-US" sz="2400" dirty="0" err="1"/>
              <a:t>css</a:t>
            </a:r>
            <a:r>
              <a:rPr lang="en-US" sz="2400" dirty="0"/>
              <a:t> selector</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r>
              <a:rPr lang="en-US" sz="3600" b="1" dirty="0">
                <a:latin typeface="Proxima Nova Black" charset="0"/>
              </a:rPr>
              <a:t>Element search methods</a:t>
            </a:r>
          </a:p>
        </p:txBody>
      </p:sp>
      <p:sp>
        <p:nvSpPr>
          <p:cNvPr id="5" name="Скругленный прямоугольник 4"/>
          <p:cNvSpPr/>
          <p:nvPr/>
        </p:nvSpPr>
        <p:spPr>
          <a:xfrm>
            <a:off x="1026886" y="5656513"/>
            <a:ext cx="7340937" cy="911861"/>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lvl="0" fontAlgn="base">
              <a:spcBef>
                <a:spcPct val="0"/>
              </a:spcBef>
              <a:spcAft>
                <a:spcPct val="0"/>
              </a:spcAft>
            </a:pPr>
            <a:r>
              <a:rPr lang="ru-RU" sz="2400" dirty="0" err="1">
                <a:solidFill>
                  <a:schemeClr val="tx1"/>
                </a:solidFill>
                <a:cs typeface="Arial" pitchFamily="34" charset="0"/>
              </a:rPr>
              <a:t>The</a:t>
            </a:r>
            <a:r>
              <a:rPr lang="ru-RU" sz="2400" dirty="0">
                <a:solidFill>
                  <a:schemeClr val="tx1"/>
                </a:solidFill>
                <a:cs typeface="Arial" pitchFamily="34" charset="0"/>
              </a:rPr>
              <a:t> </a:t>
            </a:r>
            <a:r>
              <a:rPr lang="ru-RU" sz="2400" dirty="0" err="1">
                <a:solidFill>
                  <a:schemeClr val="tx1"/>
                </a:solidFill>
                <a:cs typeface="Arial" pitchFamily="34" charset="0"/>
              </a:rPr>
              <a:t>querySelectorAll</a:t>
            </a:r>
            <a:r>
              <a:rPr lang="ru-RU" sz="2400" dirty="0">
                <a:solidFill>
                  <a:schemeClr val="tx1"/>
                </a:solidFill>
                <a:cs typeface="Arial" pitchFamily="34" charset="0"/>
              </a:rPr>
              <a:t>() </a:t>
            </a:r>
            <a:r>
              <a:rPr lang="ru-RU" sz="2400" dirty="0" err="1">
                <a:solidFill>
                  <a:schemeClr val="tx1"/>
                </a:solidFill>
                <a:cs typeface="Arial" pitchFamily="34" charset="0"/>
              </a:rPr>
              <a:t>method</a:t>
            </a:r>
            <a:r>
              <a:rPr lang="ru-RU" sz="2400" dirty="0">
                <a:solidFill>
                  <a:schemeClr val="tx1"/>
                </a:solidFill>
                <a:cs typeface="Arial" pitchFamily="34" charset="0"/>
              </a:rPr>
              <a:t> </a:t>
            </a:r>
            <a:r>
              <a:rPr lang="ru-RU" sz="2400" dirty="0" err="1">
                <a:solidFill>
                  <a:schemeClr val="tx1"/>
                </a:solidFill>
                <a:cs typeface="Arial" pitchFamily="34" charset="0"/>
              </a:rPr>
              <a:t>does</a:t>
            </a:r>
            <a:r>
              <a:rPr lang="ru-RU" sz="2400" dirty="0">
                <a:solidFill>
                  <a:schemeClr val="tx1"/>
                </a:solidFill>
                <a:cs typeface="Arial" pitchFamily="34" charset="0"/>
              </a:rPr>
              <a:t> </a:t>
            </a:r>
            <a:r>
              <a:rPr lang="ru-RU" sz="2400" dirty="0" err="1">
                <a:solidFill>
                  <a:schemeClr val="tx1"/>
                </a:solidFill>
                <a:cs typeface="Arial" pitchFamily="34" charset="0"/>
              </a:rPr>
              <a:t>not</a:t>
            </a:r>
            <a:r>
              <a:rPr lang="ru-RU" sz="2400" dirty="0">
                <a:solidFill>
                  <a:schemeClr val="tx1"/>
                </a:solidFill>
                <a:cs typeface="Arial" pitchFamily="34" charset="0"/>
              </a:rPr>
              <a:t> </a:t>
            </a:r>
            <a:r>
              <a:rPr lang="ru-RU" sz="2400" dirty="0" err="1">
                <a:solidFill>
                  <a:schemeClr val="tx1"/>
                </a:solidFill>
                <a:cs typeface="Arial" pitchFamily="34" charset="0"/>
              </a:rPr>
              <a:t>work</a:t>
            </a:r>
            <a:r>
              <a:rPr lang="ru-RU" sz="2400" dirty="0">
                <a:solidFill>
                  <a:schemeClr val="tx1"/>
                </a:solidFill>
                <a:cs typeface="Arial" pitchFamily="34" charset="0"/>
              </a:rPr>
              <a:t> </a:t>
            </a:r>
            <a:r>
              <a:rPr lang="ru-RU" sz="2400" dirty="0" err="1">
                <a:solidFill>
                  <a:schemeClr val="tx1"/>
                </a:solidFill>
                <a:cs typeface="Arial" pitchFamily="34" charset="0"/>
              </a:rPr>
              <a:t>in</a:t>
            </a:r>
            <a:r>
              <a:rPr lang="en-US" sz="2400" dirty="0">
                <a:solidFill>
                  <a:schemeClr val="tx1"/>
                </a:solidFill>
                <a:cs typeface="Arial" pitchFamily="34" charset="0"/>
              </a:rPr>
              <a:t> </a:t>
            </a:r>
            <a:r>
              <a:rPr lang="ru-RU" sz="2400" dirty="0" err="1">
                <a:solidFill>
                  <a:schemeClr val="tx1"/>
                </a:solidFill>
                <a:cs typeface="Arial" pitchFamily="34" charset="0"/>
              </a:rPr>
              <a:t>Internet</a:t>
            </a:r>
            <a:r>
              <a:rPr lang="ru-RU" sz="2400" dirty="0">
                <a:solidFill>
                  <a:schemeClr val="tx1"/>
                </a:solidFill>
                <a:cs typeface="Arial" pitchFamily="34" charset="0"/>
              </a:rPr>
              <a:t> </a:t>
            </a:r>
            <a:r>
              <a:rPr lang="ru-RU" sz="2400" dirty="0" err="1">
                <a:solidFill>
                  <a:schemeClr val="tx1"/>
                </a:solidFill>
                <a:cs typeface="Arial" pitchFamily="34" charset="0"/>
              </a:rPr>
              <a:t>Explorer</a:t>
            </a:r>
            <a:r>
              <a:rPr lang="ru-RU" sz="2400" dirty="0">
                <a:solidFill>
                  <a:schemeClr val="tx1"/>
                </a:solidFill>
                <a:cs typeface="Arial" pitchFamily="34" charset="0"/>
              </a:rPr>
              <a:t> 8 </a:t>
            </a:r>
            <a:r>
              <a:rPr lang="ru-RU" sz="2400" dirty="0" err="1">
                <a:solidFill>
                  <a:schemeClr val="tx1"/>
                </a:solidFill>
                <a:cs typeface="Arial" pitchFamily="34" charset="0"/>
              </a:rPr>
              <a:t>and</a:t>
            </a:r>
            <a:r>
              <a:rPr lang="ru-RU" sz="2400" dirty="0">
                <a:solidFill>
                  <a:schemeClr val="tx1"/>
                </a:solidFill>
                <a:cs typeface="Arial" pitchFamily="34" charset="0"/>
              </a:rPr>
              <a:t> </a:t>
            </a:r>
            <a:r>
              <a:rPr lang="ru-RU" sz="2400" dirty="0" err="1">
                <a:solidFill>
                  <a:schemeClr val="tx1"/>
                </a:solidFill>
                <a:cs typeface="Arial" pitchFamily="34" charset="0"/>
              </a:rPr>
              <a:t>earlier</a:t>
            </a:r>
            <a:r>
              <a:rPr lang="ru-RU" sz="2400" dirty="0">
                <a:solidFill>
                  <a:schemeClr val="tx1"/>
                </a:solidFill>
                <a:cs typeface="Arial" pitchFamily="34" charset="0"/>
              </a:rPr>
              <a:t> </a:t>
            </a:r>
            <a:r>
              <a:rPr lang="ru-RU" sz="2400" dirty="0" err="1">
                <a:solidFill>
                  <a:schemeClr val="tx1"/>
                </a:solidFill>
                <a:cs typeface="Arial" pitchFamily="34" charset="0"/>
              </a:rPr>
              <a:t>versions</a:t>
            </a:r>
            <a:r>
              <a:rPr lang="ru-RU" sz="2400" dirty="0">
                <a:solidFill>
                  <a:schemeClr val="tx1"/>
                </a:solidFill>
                <a:cs typeface="Arial" pitchFamily="34" charset="0"/>
              </a:rPr>
              <a:t>.</a:t>
            </a:r>
          </a:p>
        </p:txBody>
      </p:sp>
      <p:sp>
        <p:nvSpPr>
          <p:cNvPr id="6" name="Прямоугольник 5"/>
          <p:cNvSpPr/>
          <p:nvPr/>
        </p:nvSpPr>
        <p:spPr>
          <a:xfrm>
            <a:off x="392901" y="5552711"/>
            <a:ext cx="727991"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055481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97037" y="786918"/>
            <a:ext cx="11494709" cy="5635145"/>
          </a:xfrm>
        </p:spPr>
        <p:txBody>
          <a:bodyPr rtlCol="0">
            <a:noAutofit/>
          </a:bodyPr>
          <a:lstStyle/>
          <a:p>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body</a:t>
            </a:r>
            <a:r>
              <a:rPr lang="uk-UA" sz="1900" b="1" dirty="0">
                <a:latin typeface="Consolas" pitchFamily="49" charset="0"/>
                <a:cs typeface="Consolas" pitchFamily="49" charset="0"/>
              </a:rPr>
              <a:t>&gt;</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div</a:t>
            </a:r>
            <a:r>
              <a:rPr lang="uk-UA" sz="1900" b="1" dirty="0">
                <a:solidFill>
                  <a:srgbClr val="0070C0"/>
                </a:solidFill>
                <a:latin typeface="Consolas" pitchFamily="49" charset="0"/>
                <a:cs typeface="Consolas" pitchFamily="49" charset="0"/>
              </a:rPr>
              <a:t> </a:t>
            </a:r>
            <a:r>
              <a:rPr lang="uk-UA" sz="1900" b="1" dirty="0">
                <a:solidFill>
                  <a:schemeClr val="accent4">
                    <a:lumMod val="75000"/>
                  </a:schemeClr>
                </a:solidFill>
                <a:latin typeface="Consolas" pitchFamily="49" charset="0"/>
                <a:cs typeface="Consolas" pitchFamily="49" charset="0"/>
              </a:rPr>
              <a:t>class</a:t>
            </a:r>
            <a:r>
              <a:rPr lang="uk-UA" sz="1900" b="1" dirty="0">
                <a:latin typeface="Consolas" pitchFamily="49" charset="0"/>
                <a:cs typeface="Consolas" pitchFamily="49" charset="0"/>
              </a:rPr>
              <a:t>=”test2”&gt;&lt;/</a:t>
            </a:r>
            <a:r>
              <a:rPr lang="uk-UA" sz="1900" b="1" dirty="0" err="1">
                <a:solidFill>
                  <a:srgbClr val="0070C0"/>
                </a:solidFill>
                <a:latin typeface="Consolas" pitchFamily="49" charset="0"/>
                <a:cs typeface="Consolas" pitchFamily="49" charset="0"/>
              </a:rPr>
              <a:t>div</a:t>
            </a:r>
            <a:r>
              <a:rPr lang="uk-UA" sz="1900" b="1" dirty="0">
                <a:latin typeface="Consolas" pitchFamily="49" charset="0"/>
                <a:cs typeface="Consolas" pitchFamily="49" charset="0"/>
              </a:rPr>
              <a:t>&gt;</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a:solidFill>
                  <a:srgbClr val="0070C0"/>
                </a:solidFill>
                <a:latin typeface="Consolas" pitchFamily="49" charset="0"/>
                <a:cs typeface="Consolas" pitchFamily="49" charset="0"/>
              </a:rPr>
              <a:t>p</a:t>
            </a:r>
            <a:r>
              <a:rPr lang="uk-UA" sz="1900" b="1" dirty="0">
                <a:latin typeface="Consolas" pitchFamily="49" charset="0"/>
                <a:cs typeface="Consolas" pitchFamily="49" charset="0"/>
              </a:rPr>
              <a:t> </a:t>
            </a:r>
            <a:r>
              <a:rPr lang="uk-UA" sz="1900" b="1" dirty="0" err="1">
                <a:solidFill>
                  <a:schemeClr val="accent4">
                    <a:lumMod val="75000"/>
                  </a:schemeClr>
                </a:solidFill>
                <a:latin typeface="Consolas" pitchFamily="49" charset="0"/>
                <a:cs typeface="Consolas" pitchFamily="49" charset="0"/>
              </a:rPr>
              <a:t>id</a:t>
            </a:r>
            <a:r>
              <a:rPr lang="uk-UA" sz="1900" b="1" dirty="0" err="1">
                <a:latin typeface="Consolas" pitchFamily="49" charset="0"/>
                <a:cs typeface="Consolas" pitchFamily="49" charset="0"/>
              </a:rPr>
              <a:t>=</a:t>
            </a:r>
            <a:r>
              <a:rPr lang="uk-UA" sz="1900" b="1" dirty="0">
                <a:latin typeface="Consolas" pitchFamily="49" charset="0"/>
                <a:cs typeface="Consolas" pitchFamily="49" charset="0"/>
              </a:rPr>
              <a:t>"</a:t>
            </a:r>
            <a:r>
              <a:rPr lang="uk-UA" sz="1900" b="1" dirty="0" err="1">
                <a:latin typeface="Consolas" pitchFamily="49" charset="0"/>
                <a:cs typeface="Consolas" pitchFamily="49" charset="0"/>
              </a:rPr>
              <a:t>test</a:t>
            </a:r>
            <a:r>
              <a:rPr lang="uk-UA" sz="1900" b="1" dirty="0">
                <a:latin typeface="Consolas" pitchFamily="49" charset="0"/>
                <a:cs typeface="Consolas" pitchFamily="49" charset="0"/>
              </a:rPr>
              <a:t>" </a:t>
            </a:r>
            <a:r>
              <a:rPr lang="uk-UA" sz="1900" b="1" dirty="0" err="1">
                <a:latin typeface="Consolas" pitchFamily="49" charset="0"/>
                <a:cs typeface="Consolas" pitchFamily="49" charset="0"/>
              </a:rPr>
              <a:t>class=</a:t>
            </a:r>
            <a:r>
              <a:rPr lang="uk-UA" sz="1900" b="1" dirty="0">
                <a:latin typeface="Consolas" pitchFamily="49" charset="0"/>
                <a:cs typeface="Consolas" pitchFamily="49" charset="0"/>
              </a:rPr>
              <a:t>"test2"&gt;&lt;/</a:t>
            </a:r>
            <a:r>
              <a:rPr lang="uk-UA" sz="1900" b="1" dirty="0">
                <a:solidFill>
                  <a:srgbClr val="0070C0"/>
                </a:solidFill>
                <a:latin typeface="Consolas" pitchFamily="49" charset="0"/>
                <a:cs typeface="Consolas" pitchFamily="49" charset="0"/>
              </a:rPr>
              <a:t>p</a:t>
            </a:r>
            <a:r>
              <a:rPr lang="uk-UA" sz="1900" b="1" dirty="0">
                <a:latin typeface="Consolas" pitchFamily="49" charset="0"/>
                <a:cs typeface="Consolas" pitchFamily="49" charset="0"/>
              </a:rPr>
              <a:t>&gt;</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a:solidFill>
                  <a:srgbClr val="0070C0"/>
                </a:solidFill>
                <a:latin typeface="Consolas" pitchFamily="49" charset="0"/>
                <a:cs typeface="Consolas" pitchFamily="49" charset="0"/>
              </a:rPr>
              <a:t>p</a:t>
            </a:r>
            <a:r>
              <a:rPr lang="uk-UA" sz="1900" b="1" dirty="0">
                <a:latin typeface="Consolas" pitchFamily="49" charset="0"/>
                <a:cs typeface="Consolas" pitchFamily="49" charset="0"/>
              </a:rPr>
              <a:t> </a:t>
            </a:r>
            <a:r>
              <a:rPr lang="uk-UA" sz="1900" b="1" dirty="0">
                <a:solidFill>
                  <a:schemeClr val="accent4">
                    <a:lumMod val="75000"/>
                  </a:schemeClr>
                </a:solidFill>
                <a:latin typeface="Consolas" pitchFamily="49" charset="0"/>
                <a:cs typeface="Consolas" pitchFamily="49" charset="0"/>
              </a:rPr>
              <a:t>class</a:t>
            </a:r>
            <a:r>
              <a:rPr lang="uk-UA" sz="1900" b="1" dirty="0">
                <a:latin typeface="Consolas" pitchFamily="49" charset="0"/>
                <a:cs typeface="Consolas" pitchFamily="49" charset="0"/>
              </a:rPr>
              <a:t>=”test2”&gt;&lt;/</a:t>
            </a:r>
            <a:r>
              <a:rPr lang="uk-UA" sz="1900" b="1" dirty="0">
                <a:solidFill>
                  <a:srgbClr val="0070C0"/>
                </a:solidFill>
                <a:latin typeface="Consolas" pitchFamily="49" charset="0"/>
                <a:cs typeface="Consolas" pitchFamily="49" charset="0"/>
              </a:rPr>
              <a:t>p</a:t>
            </a:r>
            <a:r>
              <a:rPr lang="uk-UA" sz="1900" b="1" dirty="0">
                <a:latin typeface="Consolas" pitchFamily="49" charset="0"/>
                <a:cs typeface="Consolas" pitchFamily="49" charset="0"/>
              </a:rPr>
              <a:t>&gt;</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a:solidFill>
                  <a:srgbClr val="0070C0"/>
                </a:solidFill>
                <a:latin typeface="Consolas" pitchFamily="49" charset="0"/>
                <a:cs typeface="Consolas" pitchFamily="49" charset="0"/>
              </a:rPr>
              <a:t>p</a:t>
            </a:r>
            <a:r>
              <a:rPr lang="uk-UA" sz="1900" b="1" dirty="0">
                <a:latin typeface="Consolas" pitchFamily="49" charset="0"/>
                <a:cs typeface="Consolas" pitchFamily="49" charset="0"/>
              </a:rPr>
              <a:t>&gt;&lt;/</a:t>
            </a:r>
            <a:r>
              <a:rPr lang="uk-UA" sz="1900" b="1" dirty="0" err="1">
                <a:solidFill>
                  <a:srgbClr val="0070C0"/>
                </a:solidFill>
                <a:latin typeface="Consolas" pitchFamily="49" charset="0"/>
                <a:cs typeface="Consolas" pitchFamily="49" charset="0"/>
              </a:rPr>
              <a:t>p</a:t>
            </a:r>
            <a:r>
              <a:rPr lang="uk-UA" sz="1900" b="1" dirty="0">
                <a:latin typeface="Consolas" pitchFamily="49" charset="0"/>
                <a:cs typeface="Consolas" pitchFamily="49" charset="0"/>
              </a:rPr>
              <a:t>&gt;</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input</a:t>
            </a:r>
            <a:r>
              <a:rPr lang="uk-UA" sz="1900" b="1" dirty="0">
                <a:solidFill>
                  <a:srgbClr val="0070C0"/>
                </a:solidFill>
                <a:latin typeface="Consolas" pitchFamily="49" charset="0"/>
                <a:cs typeface="Consolas" pitchFamily="49" charset="0"/>
              </a:rPr>
              <a:t> </a:t>
            </a:r>
            <a:r>
              <a:rPr lang="uk-UA" sz="1900" b="1" dirty="0" err="1">
                <a:solidFill>
                  <a:schemeClr val="accent4">
                    <a:lumMod val="75000"/>
                  </a:schemeClr>
                </a:solidFill>
                <a:latin typeface="Consolas" pitchFamily="49" charset="0"/>
                <a:cs typeface="Consolas" pitchFamily="49" charset="0"/>
              </a:rPr>
              <a:t>type</a:t>
            </a:r>
            <a:r>
              <a:rPr lang="uk-UA" sz="1900" b="1" dirty="0" err="1">
                <a:latin typeface="Consolas" pitchFamily="49" charset="0"/>
                <a:cs typeface="Consolas" pitchFamily="49" charset="0"/>
              </a:rPr>
              <a:t>=</a:t>
            </a:r>
            <a:r>
              <a:rPr lang="uk-UA" sz="1900" b="1" dirty="0">
                <a:latin typeface="Consolas" pitchFamily="49" charset="0"/>
                <a:cs typeface="Consolas" pitchFamily="49" charset="0"/>
              </a:rPr>
              <a:t>"</a:t>
            </a:r>
            <a:r>
              <a:rPr lang="uk-UA" sz="1900" b="1" dirty="0" err="1">
                <a:latin typeface="Consolas" pitchFamily="49" charset="0"/>
                <a:cs typeface="Consolas" pitchFamily="49" charset="0"/>
              </a:rPr>
              <a:t>text</a:t>
            </a:r>
            <a:r>
              <a:rPr lang="uk-UA" sz="1900" b="1" dirty="0">
                <a:latin typeface="Consolas" pitchFamily="49" charset="0"/>
                <a:cs typeface="Consolas" pitchFamily="49" charset="0"/>
              </a:rPr>
              <a:t>" /&gt;</a:t>
            </a:r>
            <a:endParaRPr lang="ru-RU" sz="1900" dirty="0">
              <a:latin typeface="Consolas" pitchFamily="49" charset="0"/>
              <a:cs typeface="Consolas" pitchFamily="49" charset="0"/>
            </a:endParaRPr>
          </a:p>
          <a:p>
            <a:pPr lvl="1">
              <a:lnSpc>
                <a:spcPct val="130000"/>
              </a:lnSpc>
            </a:pPr>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input</a:t>
            </a:r>
            <a:r>
              <a:rPr lang="uk-UA" sz="1900" b="1" dirty="0">
                <a:solidFill>
                  <a:srgbClr val="0070C0"/>
                </a:solidFill>
                <a:latin typeface="Consolas" pitchFamily="49" charset="0"/>
                <a:cs typeface="Consolas" pitchFamily="49" charset="0"/>
              </a:rPr>
              <a:t> </a:t>
            </a:r>
            <a:r>
              <a:rPr lang="uk-UA" sz="1900" b="1" dirty="0" err="1">
                <a:solidFill>
                  <a:schemeClr val="accent4">
                    <a:lumMod val="75000"/>
                  </a:schemeClr>
                </a:solidFill>
                <a:latin typeface="Consolas" pitchFamily="49" charset="0"/>
                <a:cs typeface="Consolas" pitchFamily="49" charset="0"/>
              </a:rPr>
              <a:t>type</a:t>
            </a:r>
            <a:r>
              <a:rPr lang="uk-UA" sz="1900" b="1" dirty="0" err="1">
                <a:latin typeface="Consolas" pitchFamily="49" charset="0"/>
                <a:cs typeface="Consolas" pitchFamily="49" charset="0"/>
              </a:rPr>
              <a:t>=</a:t>
            </a:r>
            <a:r>
              <a:rPr lang="uk-UA" sz="1900" b="1" dirty="0">
                <a:latin typeface="Consolas" pitchFamily="49" charset="0"/>
                <a:cs typeface="Consolas" pitchFamily="49" charset="0"/>
              </a:rPr>
              <a:t>"</a:t>
            </a:r>
            <a:r>
              <a:rPr lang="uk-UA" sz="1900" b="1" dirty="0" err="1">
                <a:latin typeface="Consolas" pitchFamily="49" charset="0"/>
                <a:cs typeface="Consolas" pitchFamily="49" charset="0"/>
              </a:rPr>
              <a:t>radio</a:t>
            </a:r>
            <a:r>
              <a:rPr lang="uk-UA" sz="1900" b="1" dirty="0">
                <a:latin typeface="Consolas" pitchFamily="49" charset="0"/>
                <a:cs typeface="Consolas" pitchFamily="49" charset="0"/>
              </a:rPr>
              <a:t>" /&gt;</a:t>
            </a:r>
            <a:endParaRPr lang="en-US" sz="1900" dirty="0">
              <a:latin typeface="Consolas" pitchFamily="49" charset="0"/>
              <a:cs typeface="Consolas" pitchFamily="49" charset="0"/>
            </a:endParaRPr>
          </a:p>
          <a:p>
            <a:pPr lvl="1"/>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script</a:t>
            </a:r>
            <a:r>
              <a:rPr lang="uk-UA" sz="1900" b="1" dirty="0">
                <a:latin typeface="Consolas" pitchFamily="49" charset="0"/>
                <a:cs typeface="Consolas" pitchFamily="49" charset="0"/>
              </a:rPr>
              <a:t>&gt;</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2" fontAlgn="base">
              <a:lnSpc>
                <a:spcPct val="120000"/>
              </a:lnSpc>
            </a:pPr>
            <a:r>
              <a:rPr lang="en-US" sz="1900" b="1" dirty="0">
                <a:solidFill>
                  <a:srgbClr val="0070C0"/>
                </a:solidFill>
                <a:latin typeface="Consolas" pitchFamily="49" charset="0"/>
                <a:cs typeface="Consolas" pitchFamily="49" charset="0"/>
              </a:rPr>
              <a:t>let</a:t>
            </a:r>
            <a:r>
              <a:rPr lang="uk-UA" sz="1900" b="1" dirty="0">
                <a:solidFill>
                  <a:srgbClr val="0070C0"/>
                </a:solidFill>
                <a:latin typeface="Consolas" pitchFamily="49" charset="0"/>
                <a:cs typeface="Consolas" pitchFamily="49" charset="0"/>
              </a:rPr>
              <a:t> </a:t>
            </a:r>
            <a:r>
              <a:rPr lang="uk-UA" sz="1900" b="1" dirty="0" err="1">
                <a:latin typeface="Consolas" pitchFamily="49" charset="0"/>
                <a:cs typeface="Consolas" pitchFamily="49" charset="0"/>
              </a:rPr>
              <a:t>id</a:t>
            </a:r>
            <a:r>
              <a:rPr lang="uk-UA" sz="1900" b="1" dirty="0">
                <a:latin typeface="Consolas" pitchFamily="49" charset="0"/>
                <a:cs typeface="Consolas" pitchFamily="49" charset="0"/>
              </a:rPr>
              <a:t> = </a:t>
            </a:r>
            <a:r>
              <a:rPr lang="uk-UA" sz="1900" b="1" dirty="0" err="1">
                <a:solidFill>
                  <a:srgbClr val="7030A0"/>
                </a:solidFill>
                <a:latin typeface="Consolas" pitchFamily="49" charset="0"/>
                <a:cs typeface="Consolas" pitchFamily="49" charset="0"/>
              </a:rPr>
              <a:t>document.getElementById</a:t>
            </a:r>
            <a:r>
              <a:rPr lang="uk-UA" sz="1900" b="1" dirty="0">
                <a:latin typeface="Consolas" pitchFamily="49" charset="0"/>
                <a:cs typeface="Consolas" pitchFamily="49" charset="0"/>
              </a:rPr>
              <a:t>("</a:t>
            </a:r>
            <a:r>
              <a:rPr lang="uk-UA" sz="1900" b="1" dirty="0" err="1">
                <a:latin typeface="Consolas" pitchFamily="49" charset="0"/>
                <a:cs typeface="Consolas" pitchFamily="49" charset="0"/>
              </a:rPr>
              <a:t>test</a:t>
            </a:r>
            <a:r>
              <a:rPr lang="uk-UA" sz="1900" b="1" dirty="0">
                <a:latin typeface="Consolas" pitchFamily="49" charset="0"/>
                <a:cs typeface="Consolas" pitchFamily="49" charset="0"/>
              </a:rPr>
              <a:t>"); </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2" fontAlgn="base">
              <a:lnSpc>
                <a:spcPct val="120000"/>
              </a:lnSpc>
            </a:pPr>
            <a:r>
              <a:rPr lang="en-US" sz="1900" b="1" dirty="0">
                <a:solidFill>
                  <a:srgbClr val="0070C0"/>
                </a:solidFill>
                <a:latin typeface="Consolas" pitchFamily="49" charset="0"/>
                <a:cs typeface="Consolas" pitchFamily="49" charset="0"/>
              </a:rPr>
              <a:t>let </a:t>
            </a:r>
            <a:r>
              <a:rPr lang="uk-UA" sz="1900" b="1" dirty="0" err="1">
                <a:latin typeface="Consolas" pitchFamily="49" charset="0"/>
                <a:cs typeface="Consolas" pitchFamily="49" charset="0"/>
              </a:rPr>
              <a:t>class</a:t>
            </a:r>
            <a:r>
              <a:rPr lang="uk-UA" sz="1900" b="1" dirty="0">
                <a:latin typeface="Consolas" pitchFamily="49" charset="0"/>
                <a:cs typeface="Consolas" pitchFamily="49" charset="0"/>
              </a:rPr>
              <a:t> = </a:t>
            </a:r>
            <a:r>
              <a:rPr lang="uk-UA" sz="1900" b="1" dirty="0" err="1">
                <a:solidFill>
                  <a:srgbClr val="7030A0"/>
                </a:solidFill>
                <a:latin typeface="Consolas" pitchFamily="49" charset="0"/>
                <a:cs typeface="Consolas" pitchFamily="49" charset="0"/>
              </a:rPr>
              <a:t>document.getElement</a:t>
            </a:r>
            <a:r>
              <a:rPr lang="en-US" sz="1900" b="1" dirty="0">
                <a:solidFill>
                  <a:srgbClr val="7030A0"/>
                </a:solidFill>
                <a:latin typeface="Consolas" pitchFamily="49" charset="0"/>
                <a:cs typeface="Consolas" pitchFamily="49" charset="0"/>
              </a:rPr>
              <a:t>s</a:t>
            </a:r>
            <a:r>
              <a:rPr lang="uk-UA" sz="1900" b="1" dirty="0" err="1">
                <a:solidFill>
                  <a:srgbClr val="7030A0"/>
                </a:solidFill>
                <a:latin typeface="Consolas" pitchFamily="49" charset="0"/>
                <a:cs typeface="Consolas" pitchFamily="49" charset="0"/>
              </a:rPr>
              <a:t>ByClassName</a:t>
            </a:r>
            <a:r>
              <a:rPr lang="uk-UA" sz="1900" b="1" dirty="0">
                <a:latin typeface="Consolas" pitchFamily="49" charset="0"/>
                <a:cs typeface="Consolas" pitchFamily="49" charset="0"/>
              </a:rPr>
              <a:t>("test2");</a:t>
            </a:r>
            <a:endParaRPr lang="en-US" sz="1900" b="1" dirty="0">
              <a:latin typeface="Consolas" pitchFamily="49" charset="0"/>
              <a:cs typeface="Consolas" pitchFamily="49" charset="0"/>
            </a:endParaRPr>
          </a:p>
          <a:p>
            <a:pPr lvl="2" fontAlgn="base">
              <a:lnSpc>
                <a:spcPct val="120000"/>
              </a:lnSpc>
            </a:pPr>
            <a:r>
              <a:rPr lang="en-US" sz="1900" b="1" dirty="0">
                <a:solidFill>
                  <a:srgbClr val="0070C0"/>
                </a:solidFill>
                <a:latin typeface="Consolas" pitchFamily="49" charset="0"/>
                <a:cs typeface="Consolas" pitchFamily="49" charset="0"/>
              </a:rPr>
              <a:t>let </a:t>
            </a:r>
            <a:r>
              <a:rPr lang="uk-UA" sz="1900" b="1" dirty="0" err="1">
                <a:latin typeface="Consolas" pitchFamily="49" charset="0"/>
                <a:cs typeface="Consolas" pitchFamily="49" charset="0"/>
              </a:rPr>
              <a:t>tag</a:t>
            </a:r>
            <a:r>
              <a:rPr lang="uk-UA" sz="1900" b="1" dirty="0">
                <a:latin typeface="Consolas" pitchFamily="49" charset="0"/>
                <a:cs typeface="Consolas" pitchFamily="49" charset="0"/>
              </a:rPr>
              <a:t> = </a:t>
            </a:r>
            <a:r>
              <a:rPr lang="uk-UA" sz="1900" b="1" dirty="0" err="1">
                <a:solidFill>
                  <a:srgbClr val="7030A0"/>
                </a:solidFill>
                <a:latin typeface="Consolas" pitchFamily="49" charset="0"/>
                <a:cs typeface="Consolas" pitchFamily="49" charset="0"/>
              </a:rPr>
              <a:t>document.getElement</a:t>
            </a:r>
            <a:r>
              <a:rPr lang="en-US" sz="1900" b="1" dirty="0">
                <a:solidFill>
                  <a:srgbClr val="7030A0"/>
                </a:solidFill>
                <a:latin typeface="Consolas" pitchFamily="49" charset="0"/>
                <a:cs typeface="Consolas" pitchFamily="49" charset="0"/>
              </a:rPr>
              <a:t>s</a:t>
            </a:r>
            <a:r>
              <a:rPr lang="uk-UA" sz="1900" b="1" dirty="0" err="1">
                <a:solidFill>
                  <a:srgbClr val="7030A0"/>
                </a:solidFill>
                <a:latin typeface="Consolas" pitchFamily="49" charset="0"/>
                <a:cs typeface="Consolas" pitchFamily="49" charset="0"/>
              </a:rPr>
              <a:t>ByTagName</a:t>
            </a:r>
            <a:r>
              <a:rPr lang="uk-UA" sz="1900" b="1" dirty="0">
                <a:latin typeface="Consolas" pitchFamily="49" charset="0"/>
                <a:cs typeface="Consolas" pitchFamily="49" charset="0"/>
              </a:rPr>
              <a:t>("p"); </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2">
              <a:lnSpc>
                <a:spcPct val="120000"/>
              </a:lnSpc>
            </a:pPr>
            <a:r>
              <a:rPr lang="en-US" sz="1900" b="1" dirty="0">
                <a:solidFill>
                  <a:srgbClr val="0070C0"/>
                </a:solidFill>
                <a:latin typeface="Consolas" pitchFamily="49" charset="0"/>
                <a:cs typeface="Consolas" pitchFamily="49" charset="0"/>
              </a:rPr>
              <a:t>let </a:t>
            </a:r>
            <a:r>
              <a:rPr lang="uk-UA" sz="1900" b="1" dirty="0">
                <a:latin typeface="Consolas" pitchFamily="49" charset="0"/>
                <a:cs typeface="Consolas" pitchFamily="49" charset="0"/>
              </a:rPr>
              <a:t>x = </a:t>
            </a:r>
            <a:r>
              <a:rPr lang="uk-UA" sz="1900" b="1" dirty="0" err="1">
                <a:solidFill>
                  <a:srgbClr val="7030A0"/>
                </a:solidFill>
                <a:latin typeface="Consolas" pitchFamily="49" charset="0"/>
                <a:cs typeface="Consolas" pitchFamily="49" charset="0"/>
              </a:rPr>
              <a:t>document.querySelectorAll</a:t>
            </a:r>
            <a:r>
              <a:rPr lang="uk-UA" sz="1900" b="1" dirty="0">
                <a:latin typeface="Consolas" pitchFamily="49" charset="0"/>
                <a:cs typeface="Consolas" pitchFamily="49" charset="0"/>
              </a:rPr>
              <a:t>("</a:t>
            </a:r>
            <a:r>
              <a:rPr lang="en-US" sz="1900" b="1" dirty="0">
                <a:latin typeface="Consolas" pitchFamily="49" charset="0"/>
                <a:cs typeface="Consolas" pitchFamily="49" charset="0"/>
              </a:rPr>
              <a:t>div</a:t>
            </a:r>
            <a:r>
              <a:rPr lang="uk-UA" sz="1900" b="1" dirty="0">
                <a:latin typeface="Consolas" pitchFamily="49" charset="0"/>
                <a:cs typeface="Consolas" pitchFamily="49" charset="0"/>
              </a:rPr>
              <a:t>.test</a:t>
            </a:r>
            <a:r>
              <a:rPr lang="en-US" sz="1900" b="1" dirty="0">
                <a:latin typeface="Consolas" pitchFamily="49" charset="0"/>
                <a:cs typeface="Consolas" pitchFamily="49" charset="0"/>
              </a:rPr>
              <a:t>2</a:t>
            </a:r>
            <a:r>
              <a:rPr lang="uk-UA" sz="1900" b="1" dirty="0">
                <a:latin typeface="Consolas" pitchFamily="49" charset="0"/>
                <a:cs typeface="Consolas" pitchFamily="49" charset="0"/>
              </a:rPr>
              <a:t>"); </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pPr lvl="2" fontAlgn="base">
              <a:lnSpc>
                <a:spcPct val="120000"/>
              </a:lnSpc>
            </a:pPr>
            <a:r>
              <a:rPr lang="en-US" sz="1900" b="1" dirty="0">
                <a:solidFill>
                  <a:srgbClr val="0070C0"/>
                </a:solidFill>
                <a:latin typeface="Consolas" pitchFamily="49" charset="0"/>
                <a:cs typeface="Consolas" pitchFamily="49" charset="0"/>
              </a:rPr>
              <a:t>let </a:t>
            </a:r>
            <a:r>
              <a:rPr lang="en-US" sz="1900" b="1" dirty="0">
                <a:latin typeface="Consolas" pitchFamily="49" charset="0"/>
                <a:cs typeface="Consolas" pitchFamily="49" charset="0"/>
              </a:rPr>
              <a:t>y</a:t>
            </a:r>
            <a:r>
              <a:rPr lang="uk-UA" sz="1900" b="1" dirty="0">
                <a:latin typeface="Consolas" pitchFamily="49" charset="0"/>
                <a:cs typeface="Consolas" pitchFamily="49" charset="0"/>
              </a:rPr>
              <a:t> = </a:t>
            </a:r>
            <a:r>
              <a:rPr lang="uk-UA" sz="1900" b="1" dirty="0" err="1">
                <a:solidFill>
                  <a:srgbClr val="7030A0"/>
                </a:solidFill>
                <a:latin typeface="Consolas" pitchFamily="49" charset="0"/>
                <a:cs typeface="Consolas" pitchFamily="49" charset="0"/>
              </a:rPr>
              <a:t>document.querySelector</a:t>
            </a:r>
            <a:r>
              <a:rPr lang="uk-UA" sz="1900" b="1" dirty="0">
                <a:latin typeface="Consolas" pitchFamily="49" charset="0"/>
                <a:cs typeface="Consolas" pitchFamily="49" charset="0"/>
              </a:rPr>
              <a:t>("</a:t>
            </a:r>
            <a:r>
              <a:rPr lang="en-US" sz="1900" b="1" dirty="0">
                <a:latin typeface="Consolas" pitchFamily="49" charset="0"/>
                <a:cs typeface="Consolas" pitchFamily="49" charset="0"/>
              </a:rPr>
              <a:t>p</a:t>
            </a:r>
            <a:r>
              <a:rPr lang="uk-UA" sz="1900" b="1" dirty="0" err="1">
                <a:latin typeface="Consolas" pitchFamily="49" charset="0"/>
                <a:cs typeface="Consolas" pitchFamily="49" charset="0"/>
              </a:rPr>
              <a:t>.test</a:t>
            </a:r>
            <a:r>
              <a:rPr lang="en-US" sz="1900" b="1" dirty="0">
                <a:latin typeface="Consolas" pitchFamily="49" charset="0"/>
                <a:cs typeface="Consolas" pitchFamily="49" charset="0"/>
              </a:rPr>
              <a:t>2</a:t>
            </a:r>
            <a:r>
              <a:rPr lang="uk-UA" sz="1900" b="1" dirty="0">
                <a:latin typeface="Consolas" pitchFamily="49" charset="0"/>
                <a:cs typeface="Consolas" pitchFamily="49" charset="0"/>
              </a:rPr>
              <a:t>“); </a:t>
            </a:r>
            <a:endParaRPr lang="ru-RU" sz="1900" dirty="0">
              <a:latin typeface="Consolas" pitchFamily="49" charset="0"/>
              <a:cs typeface="Consolas" pitchFamily="49" charset="0"/>
            </a:endParaRPr>
          </a:p>
          <a:p>
            <a:pPr lvl="1"/>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script</a:t>
            </a:r>
            <a:r>
              <a:rPr lang="uk-UA" sz="1900" b="1" dirty="0">
                <a:latin typeface="Consolas" pitchFamily="49" charset="0"/>
                <a:cs typeface="Consolas" pitchFamily="49" charset="0"/>
              </a:rPr>
              <a:t>&gt;</a:t>
            </a:r>
            <a:r>
              <a:rPr lang="uk-UA" sz="1900" dirty="0">
                <a:latin typeface="Consolas" pitchFamily="49" charset="0"/>
                <a:cs typeface="Consolas" pitchFamily="49" charset="0"/>
              </a:rPr>
              <a:t> </a:t>
            </a:r>
            <a:endParaRPr lang="ru-RU" sz="1900" dirty="0">
              <a:latin typeface="Consolas" pitchFamily="49" charset="0"/>
              <a:cs typeface="Consolas" pitchFamily="49" charset="0"/>
            </a:endParaRPr>
          </a:p>
          <a:p>
            <a:r>
              <a:rPr lang="uk-UA" sz="1900" b="1" dirty="0">
                <a:latin typeface="Consolas" pitchFamily="49" charset="0"/>
                <a:cs typeface="Consolas" pitchFamily="49" charset="0"/>
              </a:rPr>
              <a:t>&lt;/</a:t>
            </a:r>
            <a:r>
              <a:rPr lang="uk-UA" sz="1900" b="1" dirty="0" err="1">
                <a:solidFill>
                  <a:srgbClr val="0070C0"/>
                </a:solidFill>
                <a:latin typeface="Consolas" pitchFamily="49" charset="0"/>
                <a:cs typeface="Consolas" pitchFamily="49" charset="0"/>
              </a:rPr>
              <a:t>body</a:t>
            </a:r>
            <a:r>
              <a:rPr lang="uk-UA" sz="1900" b="1" dirty="0">
                <a:latin typeface="Consolas" pitchFamily="49" charset="0"/>
                <a:cs typeface="Consolas" pitchFamily="49" charset="0"/>
              </a:rPr>
              <a:t>&gt;</a:t>
            </a:r>
            <a:endParaRPr lang="ru-RU" sz="1900" dirty="0">
              <a:latin typeface="Consolas" pitchFamily="49" charset="0"/>
              <a:cs typeface="Consolas" pitchFamily="49" charset="0"/>
            </a:endParaRPr>
          </a:p>
          <a:p>
            <a:pPr lvl="1">
              <a:lnSpc>
                <a:spcPct val="130000"/>
              </a:lnSpc>
            </a:pPr>
            <a:endParaRPr lang="ru-RU" sz="1900" dirty="0">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73650"/>
            <a:ext cx="11565619" cy="525970"/>
          </a:xfrm>
        </p:spPr>
        <p:txBody>
          <a:bodyPr/>
          <a:lstStyle/>
          <a:p>
            <a:r>
              <a:rPr lang="en-US" sz="3600" b="1" dirty="0">
                <a:latin typeface="Proxima Nova Black" charset="0"/>
              </a:rPr>
              <a:t>Element search methods</a:t>
            </a:r>
          </a:p>
        </p:txBody>
      </p:sp>
    </p:spTree>
    <p:extLst>
      <p:ext uri="{BB962C8B-B14F-4D97-AF65-F5344CB8AC3E}">
        <p14:creationId xmlns:p14="http://schemas.microsoft.com/office/powerpoint/2010/main" val="1729852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31466" y="244676"/>
            <a:ext cx="11494709" cy="5518181"/>
          </a:xfrm>
        </p:spPr>
        <p:txBody>
          <a:bodyPr rtlCol="0">
            <a:normAutofit/>
          </a:bodyPr>
          <a:lstStyle/>
          <a:p>
            <a:endParaRPr lang="en-US" sz="9600" dirty="0"/>
          </a:p>
          <a:p>
            <a:pPr algn="ctr"/>
            <a:r>
              <a:rPr lang="en-US" sz="9600" dirty="0">
                <a:latin typeface="Proxima Nova Black" charset="0"/>
              </a:rPr>
              <a:t>DOM</a:t>
            </a:r>
          </a:p>
          <a:p>
            <a:pPr algn="ctr"/>
            <a:r>
              <a:rPr lang="en-US" sz="9600" b="1" dirty="0">
                <a:latin typeface="Proxima Nova Black" charset="0"/>
              </a:rPr>
              <a:t>navigation</a:t>
            </a:r>
            <a:endParaRPr lang="en-US" sz="9600" dirty="0">
              <a:latin typeface="Proxima Nova Black" charset="0"/>
            </a:endParaRPr>
          </a:p>
        </p:txBody>
      </p:sp>
    </p:spTree>
    <p:extLst>
      <p:ext uri="{BB962C8B-B14F-4D97-AF65-F5344CB8AC3E}">
        <p14:creationId xmlns:p14="http://schemas.microsoft.com/office/powerpoint/2010/main" val="1784429332"/>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Props1.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2.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3A1340B-3A1B-4156-ADE3-51DF6C2C795D}">
  <ds:schemaRefs>
    <ds:schemaRef ds:uri="http://purl.org/dc/elements/1.1/"/>
    <ds:schemaRef ds:uri="341e6018-ac0a-4dfb-8409-db9e0d25502e"/>
    <ds:schemaRef ds:uri="http://schemas.openxmlformats.org/package/2006/metadata/core-properties"/>
    <ds:schemaRef ds:uri="http://purl.org/dc/terms/"/>
    <ds:schemaRef ds:uri="http://schemas.microsoft.com/office/2006/documentManagement/types"/>
    <ds:schemaRef ds:uri="http://schemas.microsoft.com/office/2006/metadata/properties"/>
    <ds:schemaRef ds:uri="835f28f2-30f1-4728-84d2-86d96e143488"/>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Template-MM-02-JAN-2018</Template>
  <TotalTime>0</TotalTime>
  <Words>4652</Words>
  <Application>Microsoft Office PowerPoint</Application>
  <PresentationFormat>Widescreen</PresentationFormat>
  <Paragraphs>469</Paragraphs>
  <Slides>37</Slides>
  <Notes>34</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37</vt:i4>
      </vt:variant>
    </vt:vector>
  </HeadingPairs>
  <TitlesOfParts>
    <vt:vector size="49" baseType="lpstr">
      <vt:lpstr>Calibri Light</vt:lpstr>
      <vt:lpstr>Consolas</vt:lpstr>
      <vt:lpstr>Segoe UI</vt:lpstr>
      <vt:lpstr>Arial</vt:lpstr>
      <vt:lpstr>Courier New</vt:lpstr>
      <vt:lpstr>Calibri</vt:lpstr>
      <vt:lpstr>Open Sans</vt:lpstr>
      <vt:lpstr>Proxima Nova Black</vt:lpstr>
      <vt:lpstr>Tahoma</vt:lpstr>
      <vt:lpstr>Wingdings</vt:lpstr>
      <vt:lpstr>DARK THEME</vt:lpstr>
      <vt:lpstr>LIGHT-THEME</vt:lpstr>
      <vt:lpstr> DOM</vt:lpstr>
      <vt:lpstr>Agenda </vt:lpstr>
      <vt:lpstr>PowerPoint Presentation</vt:lpstr>
      <vt:lpstr>Main concept</vt:lpstr>
      <vt:lpstr>DOM tree</vt:lpstr>
      <vt:lpstr>DOM methods and properties </vt:lpstr>
      <vt:lpstr>Element search methods</vt:lpstr>
      <vt:lpstr>Element search methods</vt:lpstr>
      <vt:lpstr>PowerPoint Presentation</vt:lpstr>
      <vt:lpstr>DOM navigation. Object Document   </vt:lpstr>
      <vt:lpstr>DOM navigation. document.body  </vt:lpstr>
      <vt:lpstr>DOM navigation. Node object  </vt:lpstr>
      <vt:lpstr>DOM navigation. ChildNodes property  </vt:lpstr>
      <vt:lpstr>DOM navigation. Children property  </vt:lpstr>
      <vt:lpstr>DOM navigation. Node object  </vt:lpstr>
      <vt:lpstr>DOM navigation. ParentNode, previousSibling, nextSibling properties  </vt:lpstr>
      <vt:lpstr>DOM navigation. Tables  </vt:lpstr>
      <vt:lpstr>DOM navigation. Forms  </vt:lpstr>
      <vt:lpstr>DOM navigation. Additional navigation properties  </vt:lpstr>
      <vt:lpstr>PowerPoint Presentation</vt:lpstr>
      <vt:lpstr>Nodes properties. InnerHTML</vt:lpstr>
      <vt:lpstr>Nodes properties. InnerHTML</vt:lpstr>
      <vt:lpstr>Nodes properties. OuterHTML</vt:lpstr>
      <vt:lpstr>Nodes properties. NodeType</vt:lpstr>
      <vt:lpstr>Nodes properties. nodeName, tagName</vt:lpstr>
      <vt:lpstr>Nodes properties. Other useful properties</vt:lpstr>
      <vt:lpstr>Creating nodes. createElement, createTextNode</vt:lpstr>
      <vt:lpstr>Cloning nodes. cloneNode</vt:lpstr>
      <vt:lpstr>Nodes. Insertion methods</vt:lpstr>
      <vt:lpstr>Nodes. Insertion methods</vt:lpstr>
      <vt:lpstr>Nodes. Insertion methods. insertAdjacentHTML()</vt:lpstr>
      <vt:lpstr>Node Attributes</vt:lpstr>
      <vt:lpstr>Removing and replacing nodes</vt:lpstr>
      <vt:lpstr>Change element style</vt:lpstr>
      <vt:lpstr>Change element style</vt:lpstr>
      <vt:lpstr>Useful links</vt:lpstr>
      <vt:lpstr>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Oleh Ivaniuk</dc:creator>
  <cp:lastModifiedBy>Oleh O. Ivaniuk</cp:lastModifiedBy>
  <cp:revision>632</cp:revision>
  <dcterms:created xsi:type="dcterms:W3CDTF">2018-03-13T18:17:09Z</dcterms:created>
  <dcterms:modified xsi:type="dcterms:W3CDTF">2020-06-21T12:25:51Z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